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2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18288000" cy="10287000"/>
  <p:notesSz cx="6858000" cy="9144000"/>
  <p:embeddedFontLst>
    <p:embeddedFont>
      <p:font typeface="Calibri" panose="020F0502020204030204" pitchFamily="34" charset="0"/>
      <p:regular r:id="rId69"/>
      <p:bold r:id="rId70"/>
      <p:italic r:id="rId71"/>
      <p:boldItalic r:id="rId72"/>
    </p:embeddedFont>
    <p:embeddedFont>
      <p:font typeface="Canva Sans" panose="020B0604020202020204" charset="0"/>
      <p:regular r:id="rId73"/>
    </p:embeddedFont>
    <p:embeddedFont>
      <p:font typeface="Canva Sans Bold" panose="020B0604020202020204" charset="0"/>
      <p:regular r:id="rId74"/>
    </p:embeddedFont>
    <p:embeddedFont>
      <p:font typeface="Codec Pro ExtraBold" panose="00000700000000000000" pitchFamily="2" charset="0"/>
      <p:regular r:id="rId75"/>
      <p:bold r:id="rId76"/>
    </p:embeddedFont>
    <p:embeddedFont>
      <p:font typeface="Open Sauce" panose="020B0604020202020204" charset="0"/>
      <p:regular r:id="rId77"/>
    </p:embeddedFont>
    <p:embeddedFont>
      <p:font typeface="Open Sauce Bold" panose="020B0604020202020204" charset="0"/>
      <p:regular r:id="rId78"/>
    </p:embeddedFont>
    <p:embeddedFont>
      <p:font typeface="Open Sauce Bold Italics" panose="020B0604020202020204" charset="0"/>
      <p:regular r:id="rId79"/>
    </p:embeddedFont>
    <p:embeddedFont>
      <p:font typeface="Open Sauce Italics" panose="020B0604020202020204" charset="0"/>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484"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15-May-23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31.sv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1.svg"/><Relationship Id="rId7" Type="http://schemas.openxmlformats.org/officeDocument/2006/relationships/image" Target="../media/image7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1.svg"/><Relationship Id="rId7" Type="http://schemas.openxmlformats.org/officeDocument/2006/relationships/image" Target="../media/image8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7.jpeg"/><Relationship Id="rId5" Type="http://schemas.openxmlformats.org/officeDocument/2006/relationships/image" Target="../media/image31.sv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5.png"/><Relationship Id="rId3" Type="http://schemas.openxmlformats.org/officeDocument/2006/relationships/image" Target="../media/image31.svg"/><Relationship Id="rId7" Type="http://schemas.openxmlformats.org/officeDocument/2006/relationships/image" Target="../media/image90.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30.png"/><Relationship Id="rId16"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28.png"/><Relationship Id="rId5" Type="http://schemas.openxmlformats.org/officeDocument/2006/relationships/image" Target="../media/image89.svg"/><Relationship Id="rId15" Type="http://schemas.openxmlformats.org/officeDocument/2006/relationships/image" Target="../media/image9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 Id="rId1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00.png"/><Relationship Id="rId5" Type="http://schemas.openxmlformats.org/officeDocument/2006/relationships/image" Target="../media/image31.sv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31.sv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4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6.jpeg"/><Relationship Id="rId5" Type="http://schemas.openxmlformats.org/officeDocument/2006/relationships/image" Target="../media/image31.sv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16.svg"/><Relationship Id="rId4" Type="http://schemas.openxmlformats.org/officeDocument/2006/relationships/image" Target="../media/image21.sv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8.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5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30.png"/><Relationship Id="rId7" Type="http://schemas.openxmlformats.org/officeDocument/2006/relationships/image" Target="../media/image11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31.svg"/><Relationship Id="rId9"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7.jpe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6.png"/><Relationship Id="rId5" Type="http://schemas.openxmlformats.org/officeDocument/2006/relationships/image" Target="../media/image31.sv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18.jpeg"/><Relationship Id="rId5" Type="http://schemas.openxmlformats.org/officeDocument/2006/relationships/image" Target="../media/image31.sv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31.svg"/></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6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25.jpeg"/><Relationship Id="rId5" Type="http://schemas.openxmlformats.org/officeDocument/2006/relationships/image" Target="../media/image31.svg"/><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490265" y="-207071"/>
            <a:ext cx="2797735" cy="11299900"/>
            <a:chOff x="0" y="0"/>
            <a:chExt cx="736852" cy="2976105"/>
          </a:xfrm>
        </p:grpSpPr>
        <p:sp>
          <p:nvSpPr>
            <p:cNvPr id="3" name="Freeform 3"/>
            <p:cNvSpPr/>
            <p:nvPr/>
          </p:nvSpPr>
          <p:spPr>
            <a:xfrm>
              <a:off x="0" y="0"/>
              <a:ext cx="736852" cy="2976105"/>
            </a:xfrm>
            <a:custGeom>
              <a:avLst/>
              <a:gdLst/>
              <a:ahLst/>
              <a:cxnLst/>
              <a:rect l="l" t="t" r="r" b="b"/>
              <a:pathLst>
                <a:path w="736852" h="2976105">
                  <a:moveTo>
                    <a:pt x="0" y="0"/>
                  </a:moveTo>
                  <a:lnTo>
                    <a:pt x="736852" y="0"/>
                  </a:lnTo>
                  <a:lnTo>
                    <a:pt x="736852" y="2976105"/>
                  </a:lnTo>
                  <a:lnTo>
                    <a:pt x="0" y="2976105"/>
                  </a:lnTo>
                  <a:close/>
                </a:path>
              </a:pathLst>
            </a:custGeom>
            <a:solidFill>
              <a:srgbClr val="1C5739"/>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2178"/>
          <a:stretch>
            <a:fillRect/>
          </a:stretch>
        </p:blipFill>
        <p:spPr>
          <a:xfrm>
            <a:off x="15598297" y="8053564"/>
            <a:ext cx="2581672" cy="2083232"/>
          </a:xfrm>
          <a:prstGeom prst="rect">
            <a:avLst/>
          </a:prstGeom>
        </p:spPr>
      </p:pic>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77871" y="-207071"/>
            <a:ext cx="3806571" cy="2083232"/>
          </a:xfrm>
          <a:prstGeom prst="rect">
            <a:avLst/>
          </a:prstGeom>
        </p:spPr>
      </p:pic>
      <p:pic>
        <p:nvPicPr>
          <p:cNvPr id="13" name="Picture 13"/>
          <p:cNvPicPr>
            <a:picLocks noChangeAspect="1"/>
          </p:cNvPicPr>
          <p:nvPr/>
        </p:nvPicPr>
        <p:blipFill>
          <a:blip r:embed="rId6"/>
          <a:srcRect/>
          <a:stretch>
            <a:fillRect/>
          </a:stretch>
        </p:blipFill>
        <p:spPr>
          <a:xfrm>
            <a:off x="1809134" y="404563"/>
            <a:ext cx="1674796" cy="1674796"/>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805288" y="117216"/>
            <a:ext cx="2167690" cy="2249490"/>
          </a:xfrm>
          <a:prstGeom prst="rect">
            <a:avLst/>
          </a:prstGeom>
        </p:spPr>
      </p:pic>
      <p:sp>
        <p:nvSpPr>
          <p:cNvPr id="15" name="TextBox 15"/>
          <p:cNvSpPr txBox="1"/>
          <p:nvPr/>
        </p:nvSpPr>
        <p:spPr>
          <a:xfrm>
            <a:off x="3389787" y="5672903"/>
            <a:ext cx="10043905" cy="1002885"/>
          </a:xfrm>
          <a:prstGeom prst="rect">
            <a:avLst/>
          </a:prstGeom>
        </p:spPr>
        <p:txBody>
          <a:bodyPr lIns="0" tIns="0" rIns="0" bIns="0" rtlCol="0" anchor="t">
            <a:spAutoFit/>
          </a:bodyPr>
          <a:lstStyle/>
          <a:p>
            <a:pPr algn="ctr">
              <a:lnSpc>
                <a:spcPts val="4045"/>
              </a:lnSpc>
            </a:pPr>
            <a:r>
              <a:rPr lang="en-US" sz="2889" spc="144">
                <a:solidFill>
                  <a:srgbClr val="1C5739"/>
                </a:solidFill>
                <a:latin typeface="Open Sauce"/>
              </a:rPr>
              <a:t>Exploration des Systèmes Non Linéaires et de la Conception Assistée par Ordinateur (CAO)</a:t>
            </a:r>
          </a:p>
        </p:txBody>
      </p:sp>
      <p:sp>
        <p:nvSpPr>
          <p:cNvPr id="16" name="TextBox 16"/>
          <p:cNvSpPr txBox="1"/>
          <p:nvPr/>
        </p:nvSpPr>
        <p:spPr>
          <a:xfrm>
            <a:off x="3611908" y="2146034"/>
            <a:ext cx="10568765" cy="3123587"/>
          </a:xfrm>
          <a:prstGeom prst="rect">
            <a:avLst/>
          </a:prstGeom>
        </p:spPr>
        <p:txBody>
          <a:bodyPr lIns="0" tIns="0" rIns="0" bIns="0" rtlCol="0" anchor="t">
            <a:spAutoFit/>
          </a:bodyPr>
          <a:lstStyle/>
          <a:p>
            <a:pPr>
              <a:lnSpc>
                <a:spcPts val="7782"/>
              </a:lnSpc>
            </a:pPr>
            <a:r>
              <a:rPr lang="en-US" sz="8107">
                <a:solidFill>
                  <a:srgbClr val="1C5739"/>
                </a:solidFill>
                <a:latin typeface="Codec Pro ExtraBold"/>
              </a:rPr>
              <a:t>DOUBLE PENDULE INVERSÉ SUR UN CHARIOT</a:t>
            </a:r>
          </a:p>
        </p:txBody>
      </p:sp>
      <p:sp>
        <p:nvSpPr>
          <p:cNvPr id="17" name="TextBox 17"/>
          <p:cNvSpPr txBox="1"/>
          <p:nvPr/>
        </p:nvSpPr>
        <p:spPr>
          <a:xfrm>
            <a:off x="3483930" y="7803889"/>
            <a:ext cx="4559010" cy="2076374"/>
          </a:xfrm>
          <a:prstGeom prst="rect">
            <a:avLst/>
          </a:prstGeom>
        </p:spPr>
        <p:txBody>
          <a:bodyPr lIns="0" tIns="0" rIns="0" bIns="0" rtlCol="0" anchor="t">
            <a:spAutoFit/>
          </a:bodyPr>
          <a:lstStyle/>
          <a:p>
            <a:pPr>
              <a:lnSpc>
                <a:spcPts val="4179"/>
              </a:lnSpc>
            </a:pPr>
            <a:r>
              <a:rPr lang="en-US" sz="2985" spc="149">
                <a:solidFill>
                  <a:srgbClr val="1C5739"/>
                </a:solidFill>
                <a:latin typeface="Canva Sans Bold"/>
              </a:rPr>
              <a:t>Presented by:</a:t>
            </a:r>
          </a:p>
          <a:p>
            <a:pPr marL="644602" lvl="1" indent="-322301">
              <a:lnSpc>
                <a:spcPts val="4179"/>
              </a:lnSpc>
              <a:buFont typeface="Arial"/>
              <a:buChar char="•"/>
            </a:pPr>
            <a:r>
              <a:rPr lang="en-US" sz="2985" spc="149">
                <a:solidFill>
                  <a:srgbClr val="1C5739"/>
                </a:solidFill>
                <a:latin typeface="Canva Sans"/>
              </a:rPr>
              <a:t>Elyes CHAMEKH</a:t>
            </a:r>
          </a:p>
          <a:p>
            <a:pPr marL="644602" lvl="1" indent="-322301">
              <a:lnSpc>
                <a:spcPts val="4179"/>
              </a:lnSpc>
              <a:buFont typeface="Arial"/>
              <a:buChar char="•"/>
            </a:pPr>
            <a:r>
              <a:rPr lang="en-US" sz="2985" spc="149">
                <a:solidFill>
                  <a:srgbClr val="1C5739"/>
                </a:solidFill>
                <a:latin typeface="Canva Sans"/>
              </a:rPr>
              <a:t>Ayoub HEDFI</a:t>
            </a:r>
          </a:p>
          <a:p>
            <a:pPr marL="644602" lvl="1" indent="-322301">
              <a:lnSpc>
                <a:spcPts val="4179"/>
              </a:lnSpc>
              <a:buFont typeface="Arial"/>
              <a:buChar char="•"/>
            </a:pPr>
            <a:r>
              <a:rPr lang="en-US" sz="2985" spc="149">
                <a:solidFill>
                  <a:srgbClr val="1C5739"/>
                </a:solidFill>
                <a:latin typeface="Canva Sans"/>
              </a:rPr>
              <a:t>Elyes KHECHINE</a:t>
            </a:r>
          </a:p>
        </p:txBody>
      </p:sp>
      <p:sp>
        <p:nvSpPr>
          <p:cNvPr id="18" name="TextBox 18"/>
          <p:cNvSpPr txBox="1"/>
          <p:nvPr/>
        </p:nvSpPr>
        <p:spPr>
          <a:xfrm>
            <a:off x="9144000" y="7699346"/>
            <a:ext cx="5807275" cy="1171084"/>
          </a:xfrm>
          <a:prstGeom prst="rect">
            <a:avLst/>
          </a:prstGeom>
        </p:spPr>
        <p:txBody>
          <a:bodyPr lIns="0" tIns="0" rIns="0" bIns="0" rtlCol="0" anchor="t">
            <a:spAutoFit/>
          </a:bodyPr>
          <a:lstStyle/>
          <a:p>
            <a:pPr>
              <a:lnSpc>
                <a:spcPts val="5299"/>
              </a:lnSpc>
            </a:pPr>
            <a:r>
              <a:rPr lang="en-US" sz="3785" spc="189">
                <a:solidFill>
                  <a:srgbClr val="1C5739"/>
                </a:solidFill>
                <a:latin typeface="Canva Sans Bold"/>
              </a:rPr>
              <a:t>Jury</a:t>
            </a:r>
          </a:p>
          <a:p>
            <a:pPr marL="644602" lvl="1" indent="-322301">
              <a:lnSpc>
                <a:spcPts val="4179"/>
              </a:lnSpc>
              <a:buFont typeface="Arial"/>
              <a:buChar char="•"/>
            </a:pPr>
            <a:r>
              <a:rPr lang="en-US" sz="2985" spc="149">
                <a:solidFill>
                  <a:srgbClr val="1C5739"/>
                </a:solidFill>
                <a:latin typeface="Canva Sans Bold"/>
              </a:rPr>
              <a:t>Prof</a:t>
            </a:r>
            <a:r>
              <a:rPr lang="en-US" sz="2985" spc="149">
                <a:solidFill>
                  <a:srgbClr val="1C5739"/>
                </a:solidFill>
                <a:latin typeface="Canva Sans"/>
              </a:rPr>
              <a:t>. Olfa BOUBAKER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4979353" y="2372521"/>
            <a:ext cx="6977727" cy="1547480"/>
          </a:xfrm>
          <a:prstGeom prst="rect">
            <a:avLst/>
          </a:prstGeom>
        </p:spPr>
      </p:pic>
      <p:pic>
        <p:nvPicPr>
          <p:cNvPr id="5" name="Picture 5"/>
          <p:cNvPicPr>
            <a:picLocks noChangeAspect="1"/>
          </p:cNvPicPr>
          <p:nvPr/>
        </p:nvPicPr>
        <p:blipFill>
          <a:blip r:embed="rId5"/>
          <a:srcRect/>
          <a:stretch>
            <a:fillRect/>
          </a:stretch>
        </p:blipFill>
        <p:spPr>
          <a:xfrm>
            <a:off x="4255388" y="5143500"/>
            <a:ext cx="9777224" cy="2888725"/>
          </a:xfrm>
          <a:prstGeom prst="rect">
            <a:avLst/>
          </a:prstGeom>
        </p:spPr>
      </p:pic>
      <p:sp>
        <p:nvSpPr>
          <p:cNvPr id="6" name="TextBox 6"/>
          <p:cNvSpPr txBox="1"/>
          <p:nvPr/>
        </p:nvSpPr>
        <p:spPr>
          <a:xfrm>
            <a:off x="3814414" y="114374"/>
            <a:ext cx="10659171" cy="1298829"/>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EQUATIONS DU SYSTÈME DYNAMIQUE:</a:t>
            </a:r>
          </a:p>
          <a:p>
            <a:pPr marL="0" lvl="0" indent="0" algn="ctr">
              <a:lnSpc>
                <a:spcPts val="4967"/>
              </a:lnSpc>
              <a:spcBef>
                <a:spcPct val="0"/>
              </a:spcBef>
            </a:pPr>
            <a:r>
              <a:rPr lang="en-US" sz="3600" spc="352">
                <a:solidFill>
                  <a:srgbClr val="231F20"/>
                </a:solidFill>
                <a:latin typeface="Codec Pro ExtraBold"/>
              </a:rPr>
              <a:t>méthode de Lagrange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192453" y="2356833"/>
            <a:ext cx="7779744" cy="5573334"/>
          </a:xfrm>
          <a:prstGeom prst="rect">
            <a:avLst/>
          </a:prstGeom>
        </p:spPr>
      </p:pic>
      <p:pic>
        <p:nvPicPr>
          <p:cNvPr id="5" name="Picture 5"/>
          <p:cNvPicPr>
            <a:picLocks noChangeAspect="1"/>
          </p:cNvPicPr>
          <p:nvPr/>
        </p:nvPicPr>
        <p:blipFill>
          <a:blip r:embed="rId5"/>
          <a:srcRect/>
          <a:stretch>
            <a:fillRect/>
          </a:stretch>
        </p:blipFill>
        <p:spPr>
          <a:xfrm>
            <a:off x="8384972" y="2356833"/>
            <a:ext cx="9903028" cy="6039130"/>
          </a:xfrm>
          <a:prstGeom prst="rect">
            <a:avLst/>
          </a:prstGeom>
        </p:spPr>
      </p:pic>
      <p:sp>
        <p:nvSpPr>
          <p:cNvPr id="6" name="TextBox 6"/>
          <p:cNvSpPr txBox="1"/>
          <p:nvPr/>
        </p:nvSpPr>
        <p:spPr>
          <a:xfrm>
            <a:off x="3055386" y="31011"/>
            <a:ext cx="10659171" cy="1298829"/>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EQUATIONS DU SYSTÈME DYNAMIQUE:</a:t>
            </a:r>
          </a:p>
          <a:p>
            <a:pPr marL="0" lvl="0" indent="0" algn="ctr">
              <a:lnSpc>
                <a:spcPts val="4967"/>
              </a:lnSpc>
              <a:spcBef>
                <a:spcPct val="0"/>
              </a:spcBef>
            </a:pPr>
            <a:r>
              <a:rPr lang="en-US" sz="3600" spc="352">
                <a:solidFill>
                  <a:srgbClr val="231F20"/>
                </a:solidFill>
                <a:latin typeface="Codec Pro ExtraBold"/>
              </a:rPr>
              <a:t>méthode de Lagrange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3199196" y="1028700"/>
            <a:ext cx="11608195" cy="6499045"/>
          </a:xfrm>
          <a:prstGeom prst="rect">
            <a:avLst/>
          </a:prstGeom>
        </p:spPr>
      </p:pic>
      <p:pic>
        <p:nvPicPr>
          <p:cNvPr id="5" name="Picture 5"/>
          <p:cNvPicPr>
            <a:picLocks noChangeAspect="1"/>
          </p:cNvPicPr>
          <p:nvPr/>
        </p:nvPicPr>
        <p:blipFill>
          <a:blip r:embed="rId5"/>
          <a:srcRect/>
          <a:stretch>
            <a:fillRect/>
          </a:stretch>
        </p:blipFill>
        <p:spPr>
          <a:xfrm>
            <a:off x="3115099" y="7500331"/>
            <a:ext cx="11776389" cy="2827802"/>
          </a:xfrm>
          <a:prstGeom prst="rect">
            <a:avLst/>
          </a:prstGeom>
        </p:spPr>
      </p:pic>
      <p:sp>
        <p:nvSpPr>
          <p:cNvPr id="6" name="TextBox 6"/>
          <p:cNvSpPr txBox="1"/>
          <p:nvPr/>
        </p:nvSpPr>
        <p:spPr>
          <a:xfrm>
            <a:off x="3173927" y="-95250"/>
            <a:ext cx="10659171" cy="966977"/>
          </a:xfrm>
          <a:prstGeom prst="rect">
            <a:avLst/>
          </a:prstGeom>
        </p:spPr>
        <p:txBody>
          <a:bodyPr lIns="0" tIns="0" rIns="0" bIns="0" rtlCol="0" anchor="t">
            <a:spAutoFit/>
          </a:bodyPr>
          <a:lstStyle/>
          <a:p>
            <a:pPr algn="ctr">
              <a:lnSpc>
                <a:spcPts val="3726"/>
              </a:lnSpc>
            </a:pPr>
            <a:r>
              <a:rPr lang="en-US" sz="2700" spc="264">
                <a:solidFill>
                  <a:srgbClr val="231F20"/>
                </a:solidFill>
                <a:latin typeface="Codec Pro ExtraBold"/>
              </a:rPr>
              <a:t>EQUATIONS DU SYSTÈME DYNAMIQUE:</a:t>
            </a:r>
          </a:p>
          <a:p>
            <a:pPr marL="0" lvl="0" indent="0" algn="ctr">
              <a:lnSpc>
                <a:spcPts val="3726"/>
              </a:lnSpc>
              <a:spcBef>
                <a:spcPct val="0"/>
              </a:spcBef>
            </a:pPr>
            <a:r>
              <a:rPr lang="en-US" sz="2700" spc="264">
                <a:solidFill>
                  <a:srgbClr val="231F20"/>
                </a:solidFill>
                <a:latin typeface="Codec Pro ExtraBold"/>
              </a:rPr>
              <a:t>méthode de Lagrange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303467" y="3108771"/>
            <a:ext cx="7625722" cy="5076793"/>
          </a:xfrm>
          <a:prstGeom prst="rect">
            <a:avLst/>
          </a:prstGeom>
        </p:spPr>
      </p:pic>
      <p:pic>
        <p:nvPicPr>
          <p:cNvPr id="5" name="Picture 5"/>
          <p:cNvPicPr>
            <a:picLocks noChangeAspect="1"/>
          </p:cNvPicPr>
          <p:nvPr/>
        </p:nvPicPr>
        <p:blipFill>
          <a:blip r:embed="rId5"/>
          <a:srcRect/>
          <a:stretch>
            <a:fillRect/>
          </a:stretch>
        </p:blipFill>
        <p:spPr>
          <a:xfrm>
            <a:off x="6617565" y="3212986"/>
            <a:ext cx="12104217" cy="4868363"/>
          </a:xfrm>
          <a:prstGeom prst="rect">
            <a:avLst/>
          </a:prstGeom>
        </p:spPr>
      </p:pic>
      <p:sp>
        <p:nvSpPr>
          <p:cNvPr id="6" name="TextBox 6"/>
          <p:cNvSpPr txBox="1"/>
          <p:nvPr/>
        </p:nvSpPr>
        <p:spPr>
          <a:xfrm>
            <a:off x="3814414" y="181065"/>
            <a:ext cx="10659171" cy="1298829"/>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EQUATIONS DU SYSTÈME DYNAMIQUE:</a:t>
            </a:r>
          </a:p>
          <a:p>
            <a:pPr marL="0" lvl="0" indent="0" algn="ctr">
              <a:lnSpc>
                <a:spcPts val="4967"/>
              </a:lnSpc>
              <a:spcBef>
                <a:spcPct val="0"/>
              </a:spcBef>
            </a:pPr>
            <a:r>
              <a:rPr lang="en-US" sz="3600" spc="352">
                <a:solidFill>
                  <a:srgbClr val="231F20"/>
                </a:solidFill>
                <a:latin typeface="Codec Pro ExtraBold"/>
              </a:rPr>
              <a:t>méthode de Lagrange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633448" y="3447862"/>
            <a:ext cx="17021103" cy="3391276"/>
            <a:chOff x="0" y="0"/>
            <a:chExt cx="4482924" cy="893176"/>
          </a:xfrm>
        </p:grpSpPr>
        <p:sp>
          <p:nvSpPr>
            <p:cNvPr id="4" name="Freeform 4"/>
            <p:cNvSpPr/>
            <p:nvPr/>
          </p:nvSpPr>
          <p:spPr>
            <a:xfrm>
              <a:off x="0" y="0"/>
              <a:ext cx="4482924" cy="893176"/>
            </a:xfrm>
            <a:custGeom>
              <a:avLst/>
              <a:gdLst/>
              <a:ahLst/>
              <a:cxnLst/>
              <a:rect l="l" t="t" r="r" b="b"/>
              <a:pathLst>
                <a:path w="4482924" h="893176">
                  <a:moveTo>
                    <a:pt x="0" y="0"/>
                  </a:moveTo>
                  <a:lnTo>
                    <a:pt x="4482924" y="0"/>
                  </a:lnTo>
                  <a:lnTo>
                    <a:pt x="4482924" y="893176"/>
                  </a:lnTo>
                  <a:lnTo>
                    <a:pt x="0" y="893176"/>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2082098" y="3511456"/>
            <a:ext cx="13810218" cy="2997387"/>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rPr>
              <a:t>MODÉLISATION DU SYSTÈME SUR MATLAB</a:t>
            </a:r>
          </a:p>
        </p:txBody>
      </p:sp>
      <p:sp>
        <p:nvSpPr>
          <p:cNvPr id="7" name="TextBox 7"/>
          <p:cNvSpPr txBox="1"/>
          <p:nvPr/>
        </p:nvSpPr>
        <p:spPr>
          <a:xfrm>
            <a:off x="633448" y="9714665"/>
            <a:ext cx="13734572" cy="357259"/>
          </a:xfrm>
          <a:prstGeom prst="rect">
            <a:avLst/>
          </a:prstGeom>
        </p:spPr>
        <p:txBody>
          <a:bodyPr lIns="0" tIns="0" rIns="0" bIns="0" rtlCol="0" anchor="t">
            <a:spAutoFit/>
          </a:bodyPr>
          <a:lstStyle/>
          <a:p>
            <a:pPr algn="just">
              <a:lnSpc>
                <a:spcPts val="1455"/>
              </a:lnSpc>
            </a:pPr>
            <a:r>
              <a:rPr lang="en-US" sz="1119">
                <a:solidFill>
                  <a:srgbClr val="231F20"/>
                </a:solidFill>
                <a:latin typeface="Open Sauce Bold Italics"/>
              </a:rPr>
              <a:t>Référence(s):</a:t>
            </a:r>
          </a:p>
          <a:p>
            <a:pPr marL="241670" lvl="1" indent="-120835" algn="just">
              <a:lnSpc>
                <a:spcPts val="1455"/>
              </a:lnSpc>
              <a:buFont typeface="Arial"/>
              <a:buChar char="•"/>
            </a:pPr>
            <a:r>
              <a:rPr lang="en-US" sz="1119">
                <a:solidFill>
                  <a:srgbClr val="231F20"/>
                </a:solidFill>
                <a:latin typeface="Open Sauce Italics"/>
              </a:rPr>
              <a:t>Implementation of MATLAB Code for LQR/LQG for linearized and non-linearized system: https://github.com/nakul3112/Double-inverted-pendulum.git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028700" y="917691"/>
            <a:ext cx="16230600" cy="846480"/>
            <a:chOff x="0" y="0"/>
            <a:chExt cx="8549452" cy="445883"/>
          </a:xfrm>
        </p:grpSpPr>
        <p:sp>
          <p:nvSpPr>
            <p:cNvPr id="4" name="Freeform 4"/>
            <p:cNvSpPr/>
            <p:nvPr/>
          </p:nvSpPr>
          <p:spPr>
            <a:xfrm>
              <a:off x="0" y="0"/>
              <a:ext cx="8549452" cy="445883"/>
            </a:xfrm>
            <a:custGeom>
              <a:avLst/>
              <a:gdLst/>
              <a:ahLst/>
              <a:cxnLst/>
              <a:rect l="l" t="t" r="r" b="b"/>
              <a:pathLst>
                <a:path w="8549452" h="445883">
                  <a:moveTo>
                    <a:pt x="0" y="0"/>
                  </a:moveTo>
                  <a:lnTo>
                    <a:pt x="8549452" y="0"/>
                  </a:lnTo>
                  <a:lnTo>
                    <a:pt x="8549452" y="445883"/>
                  </a:lnTo>
                  <a:lnTo>
                    <a:pt x="0" y="445883"/>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1163053" y="995750"/>
            <a:ext cx="15961893" cy="768421"/>
          </a:xfrm>
          <a:prstGeom prst="rect">
            <a:avLst/>
          </a:prstGeom>
        </p:spPr>
        <p:txBody>
          <a:bodyPr lIns="0" tIns="0" rIns="0" bIns="0" rtlCol="0" anchor="t">
            <a:spAutoFit/>
          </a:bodyPr>
          <a:lstStyle/>
          <a:p>
            <a:pPr marL="0" lvl="0" indent="0" algn="ctr">
              <a:lnSpc>
                <a:spcPts val="5751"/>
              </a:lnSpc>
              <a:spcBef>
                <a:spcPct val="0"/>
              </a:spcBef>
            </a:pPr>
            <a:r>
              <a:rPr lang="en-US" sz="4167" spc="408">
                <a:solidFill>
                  <a:srgbClr val="FFFFFF"/>
                </a:solidFill>
                <a:latin typeface="Codec Pro ExtraBold"/>
              </a:rPr>
              <a:t>LES HYPOTHÈSES</a:t>
            </a:r>
          </a:p>
        </p:txBody>
      </p:sp>
      <p:sp>
        <p:nvSpPr>
          <p:cNvPr id="7" name="TextBox 7"/>
          <p:cNvSpPr txBox="1"/>
          <p:nvPr/>
        </p:nvSpPr>
        <p:spPr>
          <a:xfrm>
            <a:off x="1569671" y="2539374"/>
            <a:ext cx="15148658" cy="5921206"/>
          </a:xfrm>
          <a:prstGeom prst="rect">
            <a:avLst/>
          </a:prstGeom>
        </p:spPr>
        <p:txBody>
          <a:bodyPr lIns="0" tIns="0" rIns="0" bIns="0" rtlCol="0" anchor="t">
            <a:spAutoFit/>
          </a:bodyPr>
          <a:lstStyle/>
          <a:p>
            <a:pPr marL="571333" lvl="1" indent="-285666">
              <a:lnSpc>
                <a:spcPts val="3651"/>
              </a:lnSpc>
              <a:buFont typeface="Arial"/>
              <a:buChar char="•"/>
            </a:pPr>
            <a:r>
              <a:rPr lang="en-US" sz="2646" spc="259">
                <a:solidFill>
                  <a:srgbClr val="231F20"/>
                </a:solidFill>
                <a:latin typeface="Open Sauce"/>
              </a:rPr>
              <a:t>Il n'y a pas de frottement.</a:t>
            </a:r>
          </a:p>
          <a:p>
            <a:pPr marL="571333" lvl="1" indent="-285666">
              <a:lnSpc>
                <a:spcPts val="3651"/>
              </a:lnSpc>
              <a:buFont typeface="Arial"/>
              <a:buChar char="•"/>
            </a:pPr>
            <a:r>
              <a:rPr lang="en-US" sz="2646" spc="259">
                <a:solidFill>
                  <a:srgbClr val="231F20"/>
                </a:solidFill>
                <a:latin typeface="Open Sauce"/>
              </a:rPr>
              <a:t>Les tiges auxquelles les masses sont suspendues sont considérées comme sans masse et rigides.</a:t>
            </a:r>
          </a:p>
          <a:p>
            <a:pPr marL="571333" lvl="1" indent="-285666">
              <a:lnSpc>
                <a:spcPts val="3651"/>
              </a:lnSpc>
              <a:buFont typeface="Arial"/>
              <a:buChar char="•"/>
            </a:pPr>
            <a:r>
              <a:rPr lang="en-US" sz="2646" spc="259">
                <a:solidFill>
                  <a:srgbClr val="231F20"/>
                </a:solidFill>
                <a:latin typeface="Open Sauce"/>
              </a:rPr>
              <a:t>Le chariot se déplace linéairement le long de l'axe X uniquement. </a:t>
            </a:r>
          </a:p>
          <a:p>
            <a:pPr marL="571333" lvl="1" indent="-285666">
              <a:lnSpc>
                <a:spcPts val="3651"/>
              </a:lnSpc>
              <a:buFont typeface="Arial"/>
              <a:buChar char="•"/>
            </a:pPr>
            <a:r>
              <a:rPr lang="en-US" sz="2646" spc="259">
                <a:solidFill>
                  <a:srgbClr val="231F20"/>
                </a:solidFill>
                <a:latin typeface="Open Sauce"/>
              </a:rPr>
              <a:t>Le mouvement du chariot en unidimensionnel.</a:t>
            </a:r>
          </a:p>
          <a:p>
            <a:pPr marL="571333" lvl="1" indent="-285666">
              <a:lnSpc>
                <a:spcPts val="3651"/>
              </a:lnSpc>
              <a:buFont typeface="Arial"/>
              <a:buChar char="•"/>
            </a:pPr>
            <a:r>
              <a:rPr lang="en-US" sz="2646" spc="259">
                <a:solidFill>
                  <a:srgbClr val="231F20"/>
                </a:solidFill>
                <a:latin typeface="Open Sauce"/>
              </a:rPr>
              <a:t>Le mouvement du pendule est bidimensionnel.</a:t>
            </a:r>
          </a:p>
          <a:p>
            <a:pPr marL="571333" lvl="1" indent="-285666">
              <a:lnSpc>
                <a:spcPts val="3651"/>
              </a:lnSpc>
              <a:buFont typeface="Arial"/>
              <a:buChar char="•"/>
            </a:pPr>
            <a:r>
              <a:rPr lang="en-US" sz="2646" spc="259">
                <a:solidFill>
                  <a:srgbClr val="231F20"/>
                </a:solidFill>
                <a:latin typeface="Open Sauce"/>
              </a:rPr>
              <a:t>Toutes les masses ont une densité uniforme.</a:t>
            </a:r>
          </a:p>
          <a:p>
            <a:pPr marL="571333" lvl="1" indent="-285666">
              <a:lnSpc>
                <a:spcPts val="3651"/>
              </a:lnSpc>
              <a:buFont typeface="Arial"/>
              <a:buChar char="•"/>
            </a:pPr>
            <a:r>
              <a:rPr lang="en-US" sz="2646" spc="259">
                <a:solidFill>
                  <a:srgbClr val="231F20"/>
                </a:solidFill>
                <a:latin typeface="Open Sauce"/>
              </a:rPr>
              <a:t>Le centre de masse de tous les corps se trouve à leur centre géométrique.</a:t>
            </a:r>
          </a:p>
          <a:p>
            <a:pPr marL="571333" lvl="1" indent="-285666">
              <a:lnSpc>
                <a:spcPts val="3651"/>
              </a:lnSpc>
              <a:buFont typeface="Arial"/>
              <a:buChar char="•"/>
            </a:pPr>
            <a:r>
              <a:rPr lang="en-US" sz="2646" spc="259">
                <a:solidFill>
                  <a:srgbClr val="231F20"/>
                </a:solidFill>
                <a:latin typeface="Open Sauce"/>
              </a:rPr>
              <a:t>Les axes de coordonnées sont extérieurs à l'axe X à la hauteur du point de suspension, qui coïncide avec le centre de masse du chariot centre de masse du chariot.</a:t>
            </a:r>
          </a:p>
          <a:p>
            <a:pPr marL="571333" lvl="1" indent="-285666">
              <a:lnSpc>
                <a:spcPts val="3651"/>
              </a:lnSpc>
              <a:buFont typeface="Arial"/>
              <a:buChar char="•"/>
            </a:pPr>
            <a:r>
              <a:rPr lang="en-US" sz="2646" spc="259">
                <a:solidFill>
                  <a:srgbClr val="231F20"/>
                </a:solidFill>
                <a:latin typeface="Open Sauce"/>
              </a:rPr>
              <a:t>La rotation dans le sens des aiguilles d'une montre est direct.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028700" y="282620"/>
            <a:ext cx="16230600" cy="846480"/>
            <a:chOff x="0" y="0"/>
            <a:chExt cx="8549452" cy="445883"/>
          </a:xfrm>
        </p:grpSpPr>
        <p:sp>
          <p:nvSpPr>
            <p:cNvPr id="4" name="Freeform 4"/>
            <p:cNvSpPr/>
            <p:nvPr/>
          </p:nvSpPr>
          <p:spPr>
            <a:xfrm>
              <a:off x="0" y="0"/>
              <a:ext cx="8549452" cy="445883"/>
            </a:xfrm>
            <a:custGeom>
              <a:avLst/>
              <a:gdLst/>
              <a:ahLst/>
              <a:cxnLst/>
              <a:rect l="l" t="t" r="r" b="b"/>
              <a:pathLst>
                <a:path w="8549452" h="445883">
                  <a:moveTo>
                    <a:pt x="0" y="0"/>
                  </a:moveTo>
                  <a:lnTo>
                    <a:pt x="8549452" y="0"/>
                  </a:lnTo>
                  <a:lnTo>
                    <a:pt x="8549452" y="445883"/>
                  </a:lnTo>
                  <a:lnTo>
                    <a:pt x="0" y="445883"/>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pic>
        <p:nvPicPr>
          <p:cNvPr id="6" name="Picture 6"/>
          <p:cNvPicPr>
            <a:picLocks noChangeAspect="1"/>
          </p:cNvPicPr>
          <p:nvPr/>
        </p:nvPicPr>
        <p:blipFill>
          <a:blip r:embed="rId3"/>
          <a:srcRect/>
          <a:stretch>
            <a:fillRect/>
          </a:stretch>
        </p:blipFill>
        <p:spPr>
          <a:xfrm>
            <a:off x="997626" y="3387506"/>
            <a:ext cx="6992471" cy="5814212"/>
          </a:xfrm>
          <a:prstGeom prst="rect">
            <a:avLst/>
          </a:prstGeom>
        </p:spPr>
      </p:pic>
      <p:pic>
        <p:nvPicPr>
          <p:cNvPr id="7" name="Picture 7"/>
          <p:cNvPicPr>
            <a:picLocks noChangeAspect="1"/>
          </p:cNvPicPr>
          <p:nvPr/>
        </p:nvPicPr>
        <p:blipFill>
          <a:blip r:embed="rId4"/>
          <a:srcRect/>
          <a:stretch>
            <a:fillRect/>
          </a:stretch>
        </p:blipFill>
        <p:spPr>
          <a:xfrm>
            <a:off x="5261415" y="3435131"/>
            <a:ext cx="7034202" cy="5800717"/>
          </a:xfrm>
          <a:prstGeom prst="rect">
            <a:avLst/>
          </a:prstGeom>
        </p:spPr>
      </p:pic>
      <p:pic>
        <p:nvPicPr>
          <p:cNvPr id="8" name="Picture 8"/>
          <p:cNvPicPr>
            <a:picLocks noChangeAspect="1"/>
          </p:cNvPicPr>
          <p:nvPr/>
        </p:nvPicPr>
        <p:blipFill>
          <a:blip r:embed="rId5"/>
          <a:srcRect/>
          <a:stretch>
            <a:fillRect/>
          </a:stretch>
        </p:blipFill>
        <p:spPr>
          <a:xfrm>
            <a:off x="10332368" y="3435131"/>
            <a:ext cx="6895858" cy="5823169"/>
          </a:xfrm>
          <a:prstGeom prst="rect">
            <a:avLst/>
          </a:prstGeom>
        </p:spPr>
      </p:pic>
      <p:sp>
        <p:nvSpPr>
          <p:cNvPr id="9" name="TextBox 9"/>
          <p:cNvSpPr txBox="1"/>
          <p:nvPr/>
        </p:nvSpPr>
        <p:spPr>
          <a:xfrm>
            <a:off x="1131979" y="314417"/>
            <a:ext cx="15961893" cy="768421"/>
          </a:xfrm>
          <a:prstGeom prst="rect">
            <a:avLst/>
          </a:prstGeom>
        </p:spPr>
        <p:txBody>
          <a:bodyPr lIns="0" tIns="0" rIns="0" bIns="0" rtlCol="0" anchor="t">
            <a:spAutoFit/>
          </a:bodyPr>
          <a:lstStyle/>
          <a:p>
            <a:pPr marL="0" lvl="0" indent="0" algn="ctr">
              <a:lnSpc>
                <a:spcPts val="5751"/>
              </a:lnSpc>
              <a:spcBef>
                <a:spcPct val="0"/>
              </a:spcBef>
            </a:pPr>
            <a:r>
              <a:rPr lang="en-US" sz="4167" spc="408">
                <a:solidFill>
                  <a:srgbClr val="FFFFFF"/>
                </a:solidFill>
                <a:latin typeface="Codec Pro ExtraBold"/>
              </a:rPr>
              <a:t>LES RÉSULTATS MATHÉMATIQUES</a:t>
            </a:r>
          </a:p>
        </p:txBody>
      </p:sp>
      <p:sp>
        <p:nvSpPr>
          <p:cNvPr id="10" name="TextBox 10"/>
          <p:cNvSpPr txBox="1"/>
          <p:nvPr/>
        </p:nvSpPr>
        <p:spPr>
          <a:xfrm>
            <a:off x="2536856" y="1861301"/>
            <a:ext cx="13152139" cy="670179"/>
          </a:xfrm>
          <a:prstGeom prst="rect">
            <a:avLst/>
          </a:prstGeom>
        </p:spPr>
        <p:txBody>
          <a:bodyPr lIns="0" tIns="0" rIns="0" bIns="0" rtlCol="0" anchor="t">
            <a:spAutoFit/>
          </a:bodyPr>
          <a:lstStyle/>
          <a:p>
            <a:pPr marL="0" lvl="0" indent="0" algn="ctr">
              <a:lnSpc>
                <a:spcPts val="4967"/>
              </a:lnSpc>
              <a:spcBef>
                <a:spcPct val="0"/>
              </a:spcBef>
            </a:pPr>
            <a:r>
              <a:rPr lang="en-US" sz="3600" spc="352">
                <a:solidFill>
                  <a:srgbClr val="231F20"/>
                </a:solidFill>
                <a:latin typeface="Codec Pro ExtraBold"/>
              </a:rPr>
              <a:t>LINEARISATION.M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028700" y="282620"/>
            <a:ext cx="16230600" cy="846480"/>
            <a:chOff x="0" y="0"/>
            <a:chExt cx="8549452" cy="445883"/>
          </a:xfrm>
        </p:grpSpPr>
        <p:sp>
          <p:nvSpPr>
            <p:cNvPr id="4" name="Freeform 4"/>
            <p:cNvSpPr/>
            <p:nvPr/>
          </p:nvSpPr>
          <p:spPr>
            <a:xfrm>
              <a:off x="0" y="0"/>
              <a:ext cx="8549452" cy="445883"/>
            </a:xfrm>
            <a:custGeom>
              <a:avLst/>
              <a:gdLst/>
              <a:ahLst/>
              <a:cxnLst/>
              <a:rect l="l" t="t" r="r" b="b"/>
              <a:pathLst>
                <a:path w="8549452" h="445883">
                  <a:moveTo>
                    <a:pt x="0" y="0"/>
                  </a:moveTo>
                  <a:lnTo>
                    <a:pt x="8549452" y="0"/>
                  </a:lnTo>
                  <a:lnTo>
                    <a:pt x="8549452" y="445883"/>
                  </a:lnTo>
                  <a:lnTo>
                    <a:pt x="0" y="445883"/>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pic>
        <p:nvPicPr>
          <p:cNvPr id="6" name="Picture 6"/>
          <p:cNvPicPr>
            <a:picLocks noChangeAspect="1"/>
          </p:cNvPicPr>
          <p:nvPr/>
        </p:nvPicPr>
        <p:blipFill>
          <a:blip r:embed="rId3"/>
          <a:srcRect/>
          <a:stretch>
            <a:fillRect/>
          </a:stretch>
        </p:blipFill>
        <p:spPr>
          <a:xfrm>
            <a:off x="1123189" y="3452644"/>
            <a:ext cx="7057463" cy="5807473"/>
          </a:xfrm>
          <a:prstGeom prst="rect">
            <a:avLst/>
          </a:prstGeom>
        </p:spPr>
      </p:pic>
      <p:pic>
        <p:nvPicPr>
          <p:cNvPr id="7" name="Picture 7"/>
          <p:cNvPicPr>
            <a:picLocks noChangeAspect="1"/>
          </p:cNvPicPr>
          <p:nvPr/>
        </p:nvPicPr>
        <p:blipFill>
          <a:blip r:embed="rId4"/>
          <a:srcRect/>
          <a:stretch>
            <a:fillRect/>
          </a:stretch>
        </p:blipFill>
        <p:spPr>
          <a:xfrm>
            <a:off x="4134603" y="3457146"/>
            <a:ext cx="6945812" cy="5802971"/>
          </a:xfrm>
          <a:prstGeom prst="rect">
            <a:avLst/>
          </a:prstGeom>
        </p:spPr>
      </p:pic>
      <p:pic>
        <p:nvPicPr>
          <p:cNvPr id="8" name="Picture 8"/>
          <p:cNvPicPr>
            <a:picLocks noChangeAspect="1"/>
          </p:cNvPicPr>
          <p:nvPr/>
        </p:nvPicPr>
        <p:blipFill>
          <a:blip r:embed="rId5"/>
          <a:srcRect/>
          <a:stretch>
            <a:fillRect/>
          </a:stretch>
        </p:blipFill>
        <p:spPr>
          <a:xfrm>
            <a:off x="7065857" y="3436355"/>
            <a:ext cx="6979099" cy="5802971"/>
          </a:xfrm>
          <a:prstGeom prst="rect">
            <a:avLst/>
          </a:prstGeom>
        </p:spPr>
      </p:pic>
      <p:pic>
        <p:nvPicPr>
          <p:cNvPr id="9" name="Picture 9"/>
          <p:cNvPicPr>
            <a:picLocks noChangeAspect="1"/>
          </p:cNvPicPr>
          <p:nvPr/>
        </p:nvPicPr>
        <p:blipFill>
          <a:blip r:embed="rId6"/>
          <a:srcRect/>
          <a:stretch>
            <a:fillRect/>
          </a:stretch>
        </p:blipFill>
        <p:spPr>
          <a:xfrm>
            <a:off x="10224031" y="3457146"/>
            <a:ext cx="6940779" cy="5827635"/>
          </a:xfrm>
          <a:prstGeom prst="rect">
            <a:avLst/>
          </a:prstGeom>
        </p:spPr>
      </p:pic>
      <p:sp>
        <p:nvSpPr>
          <p:cNvPr id="10" name="TextBox 10"/>
          <p:cNvSpPr txBox="1"/>
          <p:nvPr/>
        </p:nvSpPr>
        <p:spPr>
          <a:xfrm>
            <a:off x="1131979" y="314417"/>
            <a:ext cx="15961893" cy="768421"/>
          </a:xfrm>
          <a:prstGeom prst="rect">
            <a:avLst/>
          </a:prstGeom>
        </p:spPr>
        <p:txBody>
          <a:bodyPr lIns="0" tIns="0" rIns="0" bIns="0" rtlCol="0" anchor="t">
            <a:spAutoFit/>
          </a:bodyPr>
          <a:lstStyle/>
          <a:p>
            <a:pPr marL="0" lvl="0" indent="0" algn="ctr">
              <a:lnSpc>
                <a:spcPts val="5751"/>
              </a:lnSpc>
              <a:spcBef>
                <a:spcPct val="0"/>
              </a:spcBef>
            </a:pPr>
            <a:r>
              <a:rPr lang="en-US" sz="4167" spc="408">
                <a:solidFill>
                  <a:srgbClr val="FFFFFF"/>
                </a:solidFill>
                <a:latin typeface="Codec Pro ExtraBold"/>
              </a:rPr>
              <a:t>LES RÉSULTATS MATHÉMATIQUES</a:t>
            </a:r>
          </a:p>
        </p:txBody>
      </p:sp>
      <p:sp>
        <p:nvSpPr>
          <p:cNvPr id="11" name="TextBox 11"/>
          <p:cNvSpPr txBox="1"/>
          <p:nvPr/>
        </p:nvSpPr>
        <p:spPr>
          <a:xfrm>
            <a:off x="2536856" y="1861301"/>
            <a:ext cx="13152139" cy="670179"/>
          </a:xfrm>
          <a:prstGeom prst="rect">
            <a:avLst/>
          </a:prstGeom>
        </p:spPr>
        <p:txBody>
          <a:bodyPr lIns="0" tIns="0" rIns="0" bIns="0" rtlCol="0" anchor="t">
            <a:spAutoFit/>
          </a:bodyPr>
          <a:lstStyle/>
          <a:p>
            <a:pPr marL="0" lvl="0" indent="0" algn="ctr">
              <a:lnSpc>
                <a:spcPts val="4967"/>
              </a:lnSpc>
              <a:spcBef>
                <a:spcPct val="0"/>
              </a:spcBef>
            </a:pPr>
            <a:r>
              <a:rPr lang="en-US" sz="3600" spc="352">
                <a:solidFill>
                  <a:srgbClr val="231F20"/>
                </a:solidFill>
                <a:latin typeface="Codec Pro ExtraBold"/>
              </a:rPr>
              <a:t>NON_LINEAR_SOL.M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028700" y="282620"/>
            <a:ext cx="16230600" cy="846480"/>
            <a:chOff x="0" y="0"/>
            <a:chExt cx="8549452" cy="445883"/>
          </a:xfrm>
        </p:grpSpPr>
        <p:sp>
          <p:nvSpPr>
            <p:cNvPr id="4" name="Freeform 4"/>
            <p:cNvSpPr/>
            <p:nvPr/>
          </p:nvSpPr>
          <p:spPr>
            <a:xfrm>
              <a:off x="0" y="0"/>
              <a:ext cx="8549452" cy="445883"/>
            </a:xfrm>
            <a:custGeom>
              <a:avLst/>
              <a:gdLst/>
              <a:ahLst/>
              <a:cxnLst/>
              <a:rect l="l" t="t" r="r" b="b"/>
              <a:pathLst>
                <a:path w="8549452" h="445883">
                  <a:moveTo>
                    <a:pt x="0" y="0"/>
                  </a:moveTo>
                  <a:lnTo>
                    <a:pt x="8549452" y="0"/>
                  </a:lnTo>
                  <a:lnTo>
                    <a:pt x="8549452" y="445883"/>
                  </a:lnTo>
                  <a:lnTo>
                    <a:pt x="0" y="445883"/>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pic>
        <p:nvPicPr>
          <p:cNvPr id="6" name="Picture 6"/>
          <p:cNvPicPr>
            <a:picLocks noChangeAspect="1"/>
          </p:cNvPicPr>
          <p:nvPr/>
        </p:nvPicPr>
        <p:blipFill>
          <a:blip r:embed="rId3"/>
          <a:srcRect/>
          <a:stretch>
            <a:fillRect/>
          </a:stretch>
        </p:blipFill>
        <p:spPr>
          <a:xfrm>
            <a:off x="1028700" y="1884488"/>
            <a:ext cx="10308394" cy="7731295"/>
          </a:xfrm>
          <a:prstGeom prst="rect">
            <a:avLst/>
          </a:prstGeom>
        </p:spPr>
      </p:pic>
      <p:sp>
        <p:nvSpPr>
          <p:cNvPr id="7" name="TextBox 7"/>
          <p:cNvSpPr txBox="1"/>
          <p:nvPr/>
        </p:nvSpPr>
        <p:spPr>
          <a:xfrm>
            <a:off x="1131979" y="314417"/>
            <a:ext cx="15961893" cy="768421"/>
          </a:xfrm>
          <a:prstGeom prst="rect">
            <a:avLst/>
          </a:prstGeom>
        </p:spPr>
        <p:txBody>
          <a:bodyPr lIns="0" tIns="0" rIns="0" bIns="0" rtlCol="0" anchor="t">
            <a:spAutoFit/>
          </a:bodyPr>
          <a:lstStyle/>
          <a:p>
            <a:pPr marL="0" lvl="0" indent="0" algn="ctr">
              <a:lnSpc>
                <a:spcPts val="5751"/>
              </a:lnSpc>
              <a:spcBef>
                <a:spcPct val="0"/>
              </a:spcBef>
            </a:pPr>
            <a:r>
              <a:rPr lang="en-US" sz="4167" spc="408">
                <a:solidFill>
                  <a:srgbClr val="FFFFFF"/>
                </a:solidFill>
                <a:latin typeface="Codec Pro ExtraBold"/>
              </a:rPr>
              <a:t>LES GRAPHES</a:t>
            </a:r>
          </a:p>
        </p:txBody>
      </p:sp>
      <p:sp>
        <p:nvSpPr>
          <p:cNvPr id="8" name="TextBox 8"/>
          <p:cNvSpPr txBox="1"/>
          <p:nvPr/>
        </p:nvSpPr>
        <p:spPr>
          <a:xfrm>
            <a:off x="11528110" y="4151100"/>
            <a:ext cx="5731190" cy="1946700"/>
          </a:xfrm>
          <a:prstGeom prst="rect">
            <a:avLst/>
          </a:prstGeom>
        </p:spPr>
        <p:txBody>
          <a:bodyPr lIns="0" tIns="0" rIns="0" bIns="0" rtlCol="0" anchor="t">
            <a:spAutoFit/>
          </a:bodyPr>
          <a:lstStyle/>
          <a:p>
            <a:pPr>
              <a:lnSpc>
                <a:spcPts val="3139"/>
              </a:lnSpc>
            </a:pPr>
            <a:r>
              <a:rPr lang="en-US" sz="2274" spc="222">
                <a:solidFill>
                  <a:srgbClr val="231F20"/>
                </a:solidFill>
                <a:latin typeface="Open Sauce"/>
              </a:rPr>
              <a:t>Voici l'affichage de la courbe de l'entrée de contrôle du système.</a:t>
            </a:r>
          </a:p>
          <a:p>
            <a:pPr marL="0" lvl="0" indent="0">
              <a:lnSpc>
                <a:spcPts val="3139"/>
              </a:lnSpc>
              <a:spcBef>
                <a:spcPct val="0"/>
              </a:spcBef>
            </a:pPr>
            <a:r>
              <a:rPr lang="en-US" sz="2274" spc="222">
                <a:solidFill>
                  <a:srgbClr val="231F20"/>
                </a:solidFill>
                <a:latin typeface="Open Sauce"/>
              </a:rPr>
              <a:t>On remarque qu'elle possède un comportement quasi-périodique et oscillatoire.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028700" y="282620"/>
            <a:ext cx="16230600" cy="846480"/>
            <a:chOff x="0" y="0"/>
            <a:chExt cx="8549452" cy="445883"/>
          </a:xfrm>
        </p:grpSpPr>
        <p:sp>
          <p:nvSpPr>
            <p:cNvPr id="4" name="Freeform 4"/>
            <p:cNvSpPr/>
            <p:nvPr/>
          </p:nvSpPr>
          <p:spPr>
            <a:xfrm>
              <a:off x="0" y="0"/>
              <a:ext cx="8549452" cy="445883"/>
            </a:xfrm>
            <a:custGeom>
              <a:avLst/>
              <a:gdLst/>
              <a:ahLst/>
              <a:cxnLst/>
              <a:rect l="l" t="t" r="r" b="b"/>
              <a:pathLst>
                <a:path w="8549452" h="445883">
                  <a:moveTo>
                    <a:pt x="0" y="0"/>
                  </a:moveTo>
                  <a:lnTo>
                    <a:pt x="8549452" y="0"/>
                  </a:lnTo>
                  <a:lnTo>
                    <a:pt x="8549452" y="445883"/>
                  </a:lnTo>
                  <a:lnTo>
                    <a:pt x="0" y="445883"/>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pic>
        <p:nvPicPr>
          <p:cNvPr id="6" name="Picture 6"/>
          <p:cNvPicPr>
            <a:picLocks noChangeAspect="1"/>
          </p:cNvPicPr>
          <p:nvPr/>
        </p:nvPicPr>
        <p:blipFill>
          <a:blip r:embed="rId3"/>
          <a:srcRect/>
          <a:stretch>
            <a:fillRect/>
          </a:stretch>
        </p:blipFill>
        <p:spPr>
          <a:xfrm>
            <a:off x="1028700" y="2285073"/>
            <a:ext cx="9855227" cy="7391420"/>
          </a:xfrm>
          <a:prstGeom prst="rect">
            <a:avLst/>
          </a:prstGeom>
        </p:spPr>
      </p:pic>
      <p:sp>
        <p:nvSpPr>
          <p:cNvPr id="7" name="TextBox 7"/>
          <p:cNvSpPr txBox="1"/>
          <p:nvPr/>
        </p:nvSpPr>
        <p:spPr>
          <a:xfrm>
            <a:off x="1131979" y="314417"/>
            <a:ext cx="15961893" cy="768421"/>
          </a:xfrm>
          <a:prstGeom prst="rect">
            <a:avLst/>
          </a:prstGeom>
        </p:spPr>
        <p:txBody>
          <a:bodyPr lIns="0" tIns="0" rIns="0" bIns="0" rtlCol="0" anchor="t">
            <a:spAutoFit/>
          </a:bodyPr>
          <a:lstStyle/>
          <a:p>
            <a:pPr marL="0" lvl="0" indent="0" algn="ctr">
              <a:lnSpc>
                <a:spcPts val="5751"/>
              </a:lnSpc>
              <a:spcBef>
                <a:spcPct val="0"/>
              </a:spcBef>
            </a:pPr>
            <a:r>
              <a:rPr lang="en-US" sz="4167" spc="408">
                <a:solidFill>
                  <a:srgbClr val="FFFFFF"/>
                </a:solidFill>
                <a:latin typeface="Codec Pro ExtraBold"/>
              </a:rPr>
              <a:t>LES GRAPHES</a:t>
            </a:r>
          </a:p>
        </p:txBody>
      </p:sp>
      <p:sp>
        <p:nvSpPr>
          <p:cNvPr id="8" name="TextBox 8"/>
          <p:cNvSpPr txBox="1"/>
          <p:nvPr/>
        </p:nvSpPr>
        <p:spPr>
          <a:xfrm>
            <a:off x="11528110" y="3955040"/>
            <a:ext cx="5731190" cy="2338821"/>
          </a:xfrm>
          <a:prstGeom prst="rect">
            <a:avLst/>
          </a:prstGeom>
        </p:spPr>
        <p:txBody>
          <a:bodyPr lIns="0" tIns="0" rIns="0" bIns="0" rtlCol="0" anchor="t">
            <a:spAutoFit/>
          </a:bodyPr>
          <a:lstStyle/>
          <a:p>
            <a:pPr>
              <a:lnSpc>
                <a:spcPts val="3139"/>
              </a:lnSpc>
            </a:pPr>
            <a:r>
              <a:rPr lang="en-US" sz="2274" spc="222">
                <a:solidFill>
                  <a:srgbClr val="231F20"/>
                </a:solidFill>
                <a:latin typeface="Open Sauce"/>
              </a:rPr>
              <a:t>Voici l'affichage de la courbe de le statuts du système linéaire.</a:t>
            </a:r>
          </a:p>
          <a:p>
            <a:pPr marL="0" lvl="0" indent="0">
              <a:lnSpc>
                <a:spcPts val="3139"/>
              </a:lnSpc>
              <a:spcBef>
                <a:spcPct val="0"/>
              </a:spcBef>
            </a:pPr>
            <a:r>
              <a:rPr lang="en-US" sz="2274" spc="222">
                <a:solidFill>
                  <a:srgbClr val="231F20"/>
                </a:solidFill>
                <a:latin typeface="Open Sauce"/>
              </a:rPr>
              <a:t>On remarque que les courbes des pendules sont périodiques oscillatoires avec une allures sinusoïdales.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776773" y="1823125"/>
            <a:ext cx="1400485" cy="8049948"/>
            <a:chOff x="0" y="0"/>
            <a:chExt cx="368852" cy="2120151"/>
          </a:xfrm>
        </p:grpSpPr>
        <p:sp>
          <p:nvSpPr>
            <p:cNvPr id="3" name="Freeform 3"/>
            <p:cNvSpPr/>
            <p:nvPr/>
          </p:nvSpPr>
          <p:spPr>
            <a:xfrm>
              <a:off x="0" y="0"/>
              <a:ext cx="368852" cy="2120151"/>
            </a:xfrm>
            <a:custGeom>
              <a:avLst/>
              <a:gdLst/>
              <a:ahLst/>
              <a:cxnLst/>
              <a:rect l="l" t="t" r="r" b="b"/>
              <a:pathLst>
                <a:path w="368852" h="2120151">
                  <a:moveTo>
                    <a:pt x="0" y="0"/>
                  </a:moveTo>
                  <a:lnTo>
                    <a:pt x="368852" y="0"/>
                  </a:lnTo>
                  <a:lnTo>
                    <a:pt x="368852" y="2120151"/>
                  </a:lnTo>
                  <a:lnTo>
                    <a:pt x="0" y="2120151"/>
                  </a:lnTo>
                  <a:close/>
                </a:path>
              </a:pathLst>
            </a:custGeom>
            <a:solidFill>
              <a:srgbClr val="1C5739"/>
            </a:solidFill>
            <a:ln>
              <a:noFill/>
            </a:ln>
          </p:spPr>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98915" y="8697813"/>
            <a:ext cx="3806571" cy="2083232"/>
          </a:xfrm>
          <a:prstGeom prst="rect">
            <a:avLst/>
          </a:prstGeom>
        </p:spPr>
      </p:pic>
      <p:pic>
        <p:nvPicPr>
          <p:cNvPr id="9" name="Picture 9"/>
          <p:cNvPicPr>
            <a:picLocks noChangeAspect="1"/>
          </p:cNvPicPr>
          <p:nvPr/>
        </p:nvPicPr>
        <p:blipFill>
          <a:blip r:embed="rId4" cstate="print">
            <a:alphaModFix amt="2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76422" y="3906001"/>
            <a:ext cx="4242571" cy="3309370"/>
          </a:xfrm>
          <a:prstGeom prst="rect">
            <a:avLst/>
          </a:prstGeom>
        </p:spPr>
      </p:pic>
      <p:sp>
        <p:nvSpPr>
          <p:cNvPr id="10" name="TextBox 10"/>
          <p:cNvSpPr txBox="1"/>
          <p:nvPr/>
        </p:nvSpPr>
        <p:spPr>
          <a:xfrm>
            <a:off x="1985357" y="1756450"/>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panose="00000700000000000000" pitchFamily="2" charset="0"/>
              </a:rPr>
              <a:t>01</a:t>
            </a:r>
          </a:p>
        </p:txBody>
      </p:sp>
      <p:sp>
        <p:nvSpPr>
          <p:cNvPr id="11" name="TextBox 11"/>
          <p:cNvSpPr txBox="1"/>
          <p:nvPr/>
        </p:nvSpPr>
        <p:spPr>
          <a:xfrm>
            <a:off x="1985357" y="2731670"/>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panose="00000700000000000000" pitchFamily="2" charset="0"/>
              </a:rPr>
              <a:t>02</a:t>
            </a:r>
          </a:p>
        </p:txBody>
      </p:sp>
      <p:sp>
        <p:nvSpPr>
          <p:cNvPr id="12" name="TextBox 12"/>
          <p:cNvSpPr txBox="1"/>
          <p:nvPr/>
        </p:nvSpPr>
        <p:spPr>
          <a:xfrm>
            <a:off x="2008407" y="4701207"/>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panose="00000700000000000000" pitchFamily="2" charset="0"/>
              </a:rPr>
              <a:t>03</a:t>
            </a:r>
          </a:p>
        </p:txBody>
      </p:sp>
      <p:sp>
        <p:nvSpPr>
          <p:cNvPr id="13" name="TextBox 13"/>
          <p:cNvSpPr txBox="1"/>
          <p:nvPr/>
        </p:nvSpPr>
        <p:spPr>
          <a:xfrm>
            <a:off x="2010607" y="7888426"/>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panose="00000700000000000000" pitchFamily="2" charset="0"/>
              </a:rPr>
              <a:t>05</a:t>
            </a:r>
          </a:p>
        </p:txBody>
      </p:sp>
      <p:sp>
        <p:nvSpPr>
          <p:cNvPr id="14" name="TextBox 14"/>
          <p:cNvSpPr txBox="1"/>
          <p:nvPr/>
        </p:nvSpPr>
        <p:spPr>
          <a:xfrm>
            <a:off x="2010607" y="8780557"/>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panose="00000700000000000000" pitchFamily="2" charset="0"/>
              </a:rPr>
              <a:t>06</a:t>
            </a:r>
          </a:p>
        </p:txBody>
      </p:sp>
      <p:sp>
        <p:nvSpPr>
          <p:cNvPr id="15" name="TextBox 15"/>
          <p:cNvSpPr txBox="1"/>
          <p:nvPr/>
        </p:nvSpPr>
        <p:spPr>
          <a:xfrm>
            <a:off x="3364883" y="1943233"/>
            <a:ext cx="5790503" cy="358731"/>
          </a:xfrm>
          <a:prstGeom prst="rect">
            <a:avLst/>
          </a:prstGeom>
        </p:spPr>
        <p:txBody>
          <a:bodyPr lIns="0" tIns="0" rIns="0" bIns="0" rtlCol="0" anchor="t">
            <a:spAutoFit/>
          </a:bodyPr>
          <a:lstStyle/>
          <a:p>
            <a:pPr>
              <a:lnSpc>
                <a:spcPts val="3069"/>
              </a:lnSpc>
            </a:pPr>
            <a:r>
              <a:rPr lang="en-US" sz="2224" spc="217">
                <a:solidFill>
                  <a:srgbClr val="231F20"/>
                </a:solidFill>
                <a:latin typeface="Open Sauce"/>
              </a:rPr>
              <a:t>Introduction &amp; Objectifs</a:t>
            </a:r>
          </a:p>
        </p:txBody>
      </p:sp>
      <p:sp>
        <p:nvSpPr>
          <p:cNvPr id="16" name="TextBox 16"/>
          <p:cNvSpPr txBox="1"/>
          <p:nvPr/>
        </p:nvSpPr>
        <p:spPr>
          <a:xfrm>
            <a:off x="3364883" y="2769770"/>
            <a:ext cx="11878611" cy="1501731"/>
          </a:xfrm>
          <a:prstGeom prst="rect">
            <a:avLst/>
          </a:prstGeom>
        </p:spPr>
        <p:txBody>
          <a:bodyPr lIns="0" tIns="0" rIns="0" bIns="0" rtlCol="0" anchor="t">
            <a:spAutoFit/>
          </a:bodyPr>
          <a:lstStyle/>
          <a:p>
            <a:pPr>
              <a:lnSpc>
                <a:spcPts val="3069"/>
              </a:lnSpc>
            </a:pPr>
            <a:r>
              <a:rPr lang="en-US" sz="2224" spc="217">
                <a:solidFill>
                  <a:srgbClr val="231F20"/>
                </a:solidFill>
                <a:latin typeface="Open Sauce"/>
              </a:rPr>
              <a:t>Modèlisation mathématique:</a:t>
            </a:r>
          </a:p>
          <a:p>
            <a:pPr marL="480192" lvl="1" indent="-240096">
              <a:lnSpc>
                <a:spcPts val="3069"/>
              </a:lnSpc>
              <a:buFont typeface="Arial"/>
              <a:buChar char="•"/>
            </a:pPr>
            <a:r>
              <a:rPr lang="en-US" sz="2224" spc="217">
                <a:solidFill>
                  <a:srgbClr val="231F20"/>
                </a:solidFill>
                <a:latin typeface="Open Sauce Bold"/>
              </a:rPr>
              <a:t>Equations du système dynamique: Méthode de Lagrange</a:t>
            </a:r>
          </a:p>
          <a:p>
            <a:pPr marL="480192" lvl="1" indent="-240096">
              <a:lnSpc>
                <a:spcPts val="3069"/>
              </a:lnSpc>
              <a:buFont typeface="Arial"/>
              <a:buChar char="•"/>
            </a:pPr>
            <a:r>
              <a:rPr lang="en-US" sz="2224" spc="217">
                <a:solidFill>
                  <a:srgbClr val="231F20"/>
                </a:solidFill>
                <a:latin typeface="Open Sauce Bold"/>
              </a:rPr>
              <a:t>Modélisation du système sur MATLAB</a:t>
            </a:r>
          </a:p>
          <a:p>
            <a:pPr marL="480192" lvl="1" indent="-240096">
              <a:lnSpc>
                <a:spcPts val="3069"/>
              </a:lnSpc>
              <a:buFont typeface="Arial"/>
              <a:buChar char="•"/>
            </a:pPr>
            <a:r>
              <a:rPr lang="en-US" sz="2224" spc="217">
                <a:solidFill>
                  <a:srgbClr val="231F20"/>
                </a:solidFill>
                <a:latin typeface="Open Sauce Bold"/>
              </a:rPr>
              <a:t>Modélisation du système sur LabVIEW</a:t>
            </a:r>
          </a:p>
        </p:txBody>
      </p:sp>
      <p:sp>
        <p:nvSpPr>
          <p:cNvPr id="17" name="TextBox 17"/>
          <p:cNvSpPr txBox="1"/>
          <p:nvPr/>
        </p:nvSpPr>
        <p:spPr>
          <a:xfrm>
            <a:off x="3364883" y="4739307"/>
            <a:ext cx="14614409" cy="3025731"/>
          </a:xfrm>
          <a:prstGeom prst="rect">
            <a:avLst/>
          </a:prstGeom>
        </p:spPr>
        <p:txBody>
          <a:bodyPr lIns="0" tIns="0" rIns="0" bIns="0" rtlCol="0" anchor="t">
            <a:spAutoFit/>
          </a:bodyPr>
          <a:lstStyle/>
          <a:p>
            <a:pPr>
              <a:lnSpc>
                <a:spcPts val="3069"/>
              </a:lnSpc>
            </a:pPr>
            <a:r>
              <a:rPr lang="en-US" sz="2224" spc="217">
                <a:solidFill>
                  <a:srgbClr val="231F20"/>
                </a:solidFill>
                <a:latin typeface="Open Sauce"/>
              </a:rPr>
              <a:t>Simulations du système:</a:t>
            </a:r>
          </a:p>
          <a:p>
            <a:pPr marL="480192" lvl="1" indent="-240096">
              <a:lnSpc>
                <a:spcPts val="3069"/>
              </a:lnSpc>
              <a:buFont typeface="Arial"/>
              <a:buChar char="•"/>
            </a:pPr>
            <a:r>
              <a:rPr lang="en-US" sz="2224" spc="217">
                <a:solidFill>
                  <a:srgbClr val="231F20"/>
                </a:solidFill>
                <a:latin typeface="Open Sauce Italics"/>
              </a:rPr>
              <a:t>Simulation #1: </a:t>
            </a:r>
            <a:r>
              <a:rPr lang="en-US" sz="2224" spc="217">
                <a:solidFill>
                  <a:srgbClr val="231F20"/>
                </a:solidFill>
                <a:latin typeface="Open Sauce Bold Italics"/>
              </a:rPr>
              <a:t>Commande LQR du système DIP linéarisé de Quanser avec LabVIEW</a:t>
            </a:r>
          </a:p>
          <a:p>
            <a:pPr marL="480192" lvl="1" indent="-240096">
              <a:lnSpc>
                <a:spcPts val="3069"/>
              </a:lnSpc>
              <a:buFont typeface="Arial"/>
              <a:buChar char="•"/>
            </a:pPr>
            <a:r>
              <a:rPr lang="en-US" sz="2224" spc="217">
                <a:solidFill>
                  <a:srgbClr val="231F20"/>
                </a:solidFill>
                <a:latin typeface="Open Sauce Italics"/>
              </a:rPr>
              <a:t>Simulation #2: </a:t>
            </a:r>
            <a:r>
              <a:rPr lang="en-US" sz="2224" spc="217">
                <a:solidFill>
                  <a:srgbClr val="231F20"/>
                </a:solidFill>
                <a:latin typeface="Open Sauce Bold Italics"/>
              </a:rPr>
              <a:t>Swing-Up basée sur Python utilisant Gekko et Matplotlib, présentée sur un Dashboard Web interactif</a:t>
            </a:r>
          </a:p>
          <a:p>
            <a:pPr marL="480192" lvl="1" indent="-240096">
              <a:lnSpc>
                <a:spcPts val="3069"/>
              </a:lnSpc>
              <a:buFont typeface="Arial"/>
              <a:buChar char="•"/>
            </a:pPr>
            <a:r>
              <a:rPr lang="en-US" sz="2224" spc="217">
                <a:solidFill>
                  <a:srgbClr val="231F20"/>
                </a:solidFill>
                <a:latin typeface="Open Sauce Italics"/>
              </a:rPr>
              <a:t>Simulation #3: </a:t>
            </a:r>
            <a:r>
              <a:rPr lang="en-US" sz="2224" spc="217">
                <a:solidFill>
                  <a:srgbClr val="231F20"/>
                </a:solidFill>
                <a:latin typeface="Open Sauce Bold Italics"/>
              </a:rPr>
              <a:t>Régulateur LQR pour un robot modélisant le système physique DIP dans ROS</a:t>
            </a:r>
          </a:p>
          <a:p>
            <a:pPr marL="480192" lvl="1" indent="-240096" algn="l">
              <a:lnSpc>
                <a:spcPts val="3069"/>
              </a:lnSpc>
              <a:buFont typeface="Arial"/>
              <a:buChar char="•"/>
            </a:pPr>
            <a:r>
              <a:rPr lang="en-US" sz="2224" spc="217">
                <a:solidFill>
                  <a:srgbClr val="231F20"/>
                </a:solidFill>
                <a:latin typeface="Open Sauce Italics"/>
              </a:rPr>
              <a:t>Simulation #4 : </a:t>
            </a:r>
            <a:r>
              <a:rPr lang="en-US" sz="2224" spc="217">
                <a:solidFill>
                  <a:srgbClr val="231F20"/>
                </a:solidFill>
                <a:latin typeface="Open Sauce Bold Italics"/>
              </a:rPr>
              <a:t>Apprentissage par renforcement - Recherche de stratégies de haute qualité pour le système DIP</a:t>
            </a:r>
          </a:p>
        </p:txBody>
      </p:sp>
      <p:sp>
        <p:nvSpPr>
          <p:cNvPr id="18" name="TextBox 18"/>
          <p:cNvSpPr txBox="1"/>
          <p:nvPr/>
        </p:nvSpPr>
        <p:spPr>
          <a:xfrm>
            <a:off x="3415383" y="8085298"/>
            <a:ext cx="6076629" cy="358731"/>
          </a:xfrm>
          <a:prstGeom prst="rect">
            <a:avLst/>
          </a:prstGeom>
        </p:spPr>
        <p:txBody>
          <a:bodyPr lIns="0" tIns="0" rIns="0" bIns="0" rtlCol="0" anchor="t">
            <a:spAutoFit/>
          </a:bodyPr>
          <a:lstStyle/>
          <a:p>
            <a:pPr marL="0" lvl="0" indent="0" algn="l">
              <a:lnSpc>
                <a:spcPts val="3069"/>
              </a:lnSpc>
              <a:spcBef>
                <a:spcPct val="0"/>
              </a:spcBef>
            </a:pPr>
            <a:r>
              <a:rPr lang="en-US" sz="2224" spc="217">
                <a:solidFill>
                  <a:srgbClr val="231F20"/>
                </a:solidFill>
                <a:latin typeface="Open Sauce"/>
              </a:rPr>
              <a:t>Conclusion Générale</a:t>
            </a:r>
          </a:p>
        </p:txBody>
      </p:sp>
      <p:sp>
        <p:nvSpPr>
          <p:cNvPr id="19" name="TextBox 19"/>
          <p:cNvSpPr txBox="1"/>
          <p:nvPr/>
        </p:nvSpPr>
        <p:spPr>
          <a:xfrm>
            <a:off x="4445380" y="326199"/>
            <a:ext cx="10659171" cy="940690"/>
          </a:xfrm>
          <a:prstGeom prst="rect">
            <a:avLst/>
          </a:prstGeom>
        </p:spPr>
        <p:txBody>
          <a:bodyPr lIns="0" tIns="0" rIns="0" bIns="0" rtlCol="0" anchor="t">
            <a:spAutoFit/>
          </a:bodyPr>
          <a:lstStyle/>
          <a:p>
            <a:pPr marL="0" lvl="0" indent="0" algn="ctr">
              <a:lnSpc>
                <a:spcPts val="7037"/>
              </a:lnSpc>
              <a:spcBef>
                <a:spcPct val="0"/>
              </a:spcBef>
            </a:pPr>
            <a:r>
              <a:rPr lang="en-US" sz="5099" spc="499">
                <a:solidFill>
                  <a:srgbClr val="231F20"/>
                </a:solidFill>
                <a:latin typeface="Codec Pro ExtraBold"/>
              </a:rPr>
              <a:t>SOMMAIRE</a:t>
            </a:r>
          </a:p>
        </p:txBody>
      </p:sp>
      <p:sp>
        <p:nvSpPr>
          <p:cNvPr id="20" name="TextBox 20"/>
          <p:cNvSpPr txBox="1"/>
          <p:nvPr/>
        </p:nvSpPr>
        <p:spPr>
          <a:xfrm>
            <a:off x="3415383" y="8977429"/>
            <a:ext cx="6076629" cy="358731"/>
          </a:xfrm>
          <a:prstGeom prst="rect">
            <a:avLst/>
          </a:prstGeom>
        </p:spPr>
        <p:txBody>
          <a:bodyPr lIns="0" tIns="0" rIns="0" bIns="0" rtlCol="0" anchor="t">
            <a:spAutoFit/>
          </a:bodyPr>
          <a:lstStyle/>
          <a:p>
            <a:pPr marL="0" lvl="0" indent="0" algn="l">
              <a:lnSpc>
                <a:spcPts val="3069"/>
              </a:lnSpc>
              <a:spcBef>
                <a:spcPct val="0"/>
              </a:spcBef>
            </a:pPr>
            <a:r>
              <a:rPr lang="en-US" sz="2224" spc="217">
                <a:solidFill>
                  <a:srgbClr val="231F20"/>
                </a:solidFill>
                <a:latin typeface="Open Sauce"/>
              </a:rPr>
              <a:t>Références</a:t>
            </a:r>
          </a:p>
        </p:txBody>
      </p:sp>
      <p:sp>
        <p:nvSpPr>
          <p:cNvPr id="21" name="TextBox 21"/>
          <p:cNvSpPr txBox="1"/>
          <p:nvPr/>
        </p:nvSpPr>
        <p:spPr>
          <a:xfrm>
            <a:off x="9155387" y="9844498"/>
            <a:ext cx="6394726" cy="358731"/>
          </a:xfrm>
          <a:prstGeom prst="rect">
            <a:avLst/>
          </a:prstGeom>
        </p:spPr>
        <p:txBody>
          <a:bodyPr lIns="0" tIns="0" rIns="0" bIns="0" rtlCol="0" anchor="t">
            <a:spAutoFit/>
          </a:bodyPr>
          <a:lstStyle/>
          <a:p>
            <a:pPr marL="0" lvl="0" indent="0" algn="l">
              <a:lnSpc>
                <a:spcPts val="3069"/>
              </a:lnSpc>
              <a:spcBef>
                <a:spcPct val="0"/>
              </a:spcBef>
            </a:pPr>
            <a:r>
              <a:rPr lang="en-US" sz="2224" u="sng" spc="217">
                <a:solidFill>
                  <a:srgbClr val="0CC0DF"/>
                </a:solidFill>
                <a:latin typeface="Open Sauce Bold Italics"/>
              </a:rPr>
              <a:t>N.B: DIP = Double Inverted Pendulum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028700" y="282620"/>
            <a:ext cx="16230600" cy="846480"/>
            <a:chOff x="0" y="0"/>
            <a:chExt cx="8549452" cy="445883"/>
          </a:xfrm>
        </p:grpSpPr>
        <p:sp>
          <p:nvSpPr>
            <p:cNvPr id="4" name="Freeform 4"/>
            <p:cNvSpPr/>
            <p:nvPr/>
          </p:nvSpPr>
          <p:spPr>
            <a:xfrm>
              <a:off x="0" y="0"/>
              <a:ext cx="8549452" cy="445883"/>
            </a:xfrm>
            <a:custGeom>
              <a:avLst/>
              <a:gdLst/>
              <a:ahLst/>
              <a:cxnLst/>
              <a:rect l="l" t="t" r="r" b="b"/>
              <a:pathLst>
                <a:path w="8549452" h="445883">
                  <a:moveTo>
                    <a:pt x="0" y="0"/>
                  </a:moveTo>
                  <a:lnTo>
                    <a:pt x="8549452" y="0"/>
                  </a:lnTo>
                  <a:lnTo>
                    <a:pt x="8549452" y="445883"/>
                  </a:lnTo>
                  <a:lnTo>
                    <a:pt x="0" y="445883"/>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pic>
        <p:nvPicPr>
          <p:cNvPr id="6" name="Picture 6"/>
          <p:cNvPicPr>
            <a:picLocks noChangeAspect="1"/>
          </p:cNvPicPr>
          <p:nvPr/>
        </p:nvPicPr>
        <p:blipFill>
          <a:blip r:embed="rId3"/>
          <a:srcRect/>
          <a:stretch>
            <a:fillRect/>
          </a:stretch>
        </p:blipFill>
        <p:spPr>
          <a:xfrm>
            <a:off x="1028700" y="2078796"/>
            <a:ext cx="10162033" cy="7621525"/>
          </a:xfrm>
          <a:prstGeom prst="rect">
            <a:avLst/>
          </a:prstGeom>
        </p:spPr>
      </p:pic>
      <p:sp>
        <p:nvSpPr>
          <p:cNvPr id="7" name="TextBox 7"/>
          <p:cNvSpPr txBox="1"/>
          <p:nvPr/>
        </p:nvSpPr>
        <p:spPr>
          <a:xfrm>
            <a:off x="1131979" y="314417"/>
            <a:ext cx="15961893" cy="768421"/>
          </a:xfrm>
          <a:prstGeom prst="rect">
            <a:avLst/>
          </a:prstGeom>
        </p:spPr>
        <p:txBody>
          <a:bodyPr lIns="0" tIns="0" rIns="0" bIns="0" rtlCol="0" anchor="t">
            <a:spAutoFit/>
          </a:bodyPr>
          <a:lstStyle/>
          <a:p>
            <a:pPr marL="0" lvl="0" indent="0" algn="ctr">
              <a:lnSpc>
                <a:spcPts val="5751"/>
              </a:lnSpc>
              <a:spcBef>
                <a:spcPct val="0"/>
              </a:spcBef>
            </a:pPr>
            <a:r>
              <a:rPr lang="en-US" sz="4167" spc="408">
                <a:solidFill>
                  <a:srgbClr val="FFFFFF"/>
                </a:solidFill>
                <a:latin typeface="Codec Pro ExtraBold"/>
              </a:rPr>
              <a:t>LES GRAPHES</a:t>
            </a:r>
          </a:p>
        </p:txBody>
      </p:sp>
      <p:sp>
        <p:nvSpPr>
          <p:cNvPr id="8" name="TextBox 8"/>
          <p:cNvSpPr txBox="1"/>
          <p:nvPr/>
        </p:nvSpPr>
        <p:spPr>
          <a:xfrm>
            <a:off x="11362682" y="3758979"/>
            <a:ext cx="5731190" cy="2730941"/>
          </a:xfrm>
          <a:prstGeom prst="rect">
            <a:avLst/>
          </a:prstGeom>
        </p:spPr>
        <p:txBody>
          <a:bodyPr lIns="0" tIns="0" rIns="0" bIns="0" rtlCol="0" anchor="t">
            <a:spAutoFit/>
          </a:bodyPr>
          <a:lstStyle/>
          <a:p>
            <a:pPr>
              <a:lnSpc>
                <a:spcPts val="3139"/>
              </a:lnSpc>
            </a:pPr>
            <a:r>
              <a:rPr lang="en-US" sz="2274" spc="222">
                <a:solidFill>
                  <a:srgbClr val="231F20"/>
                </a:solidFill>
                <a:latin typeface="Open Sauce"/>
              </a:rPr>
              <a:t>Voici l'affichage de la courbe de le statuts du système non-linéaire.</a:t>
            </a:r>
          </a:p>
          <a:p>
            <a:pPr marL="0" lvl="0" indent="0">
              <a:lnSpc>
                <a:spcPts val="3139"/>
              </a:lnSpc>
              <a:spcBef>
                <a:spcPct val="0"/>
              </a:spcBef>
            </a:pPr>
            <a:r>
              <a:rPr lang="en-US" sz="2274" spc="222">
                <a:solidFill>
                  <a:srgbClr val="231F20"/>
                </a:solidFill>
                <a:latin typeface="Open Sauce"/>
              </a:rPr>
              <a:t>On remarque que les courbes des pendules possède les mêmes caractéristiques que celle du système linéaire.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633448" y="3447862"/>
            <a:ext cx="17021103" cy="3391276"/>
            <a:chOff x="0" y="0"/>
            <a:chExt cx="4482924" cy="893176"/>
          </a:xfrm>
        </p:grpSpPr>
        <p:sp>
          <p:nvSpPr>
            <p:cNvPr id="4" name="Freeform 4"/>
            <p:cNvSpPr/>
            <p:nvPr/>
          </p:nvSpPr>
          <p:spPr>
            <a:xfrm>
              <a:off x="0" y="0"/>
              <a:ext cx="4482924" cy="893176"/>
            </a:xfrm>
            <a:custGeom>
              <a:avLst/>
              <a:gdLst/>
              <a:ahLst/>
              <a:cxnLst/>
              <a:rect l="l" t="t" r="r" b="b"/>
              <a:pathLst>
                <a:path w="4482924" h="893176">
                  <a:moveTo>
                    <a:pt x="0" y="0"/>
                  </a:moveTo>
                  <a:lnTo>
                    <a:pt x="4482924" y="0"/>
                  </a:lnTo>
                  <a:lnTo>
                    <a:pt x="4482924" y="893176"/>
                  </a:lnTo>
                  <a:lnTo>
                    <a:pt x="0" y="893176"/>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1630510" y="3511456"/>
            <a:ext cx="15026980" cy="2997387"/>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rPr>
              <a:t>MODÉLISATION DU SYSTÈME SUR LABVIEW</a:t>
            </a:r>
          </a:p>
        </p:txBody>
      </p:sp>
      <p:sp>
        <p:nvSpPr>
          <p:cNvPr id="7" name="TextBox 7"/>
          <p:cNvSpPr txBox="1"/>
          <p:nvPr/>
        </p:nvSpPr>
        <p:spPr>
          <a:xfrm>
            <a:off x="633448" y="9542113"/>
            <a:ext cx="13734572" cy="538234"/>
          </a:xfrm>
          <a:prstGeom prst="rect">
            <a:avLst/>
          </a:prstGeom>
        </p:spPr>
        <p:txBody>
          <a:bodyPr lIns="0" tIns="0" rIns="0" bIns="0" rtlCol="0" anchor="t">
            <a:spAutoFit/>
          </a:bodyPr>
          <a:lstStyle/>
          <a:p>
            <a:pPr algn="just">
              <a:lnSpc>
                <a:spcPts val="1455"/>
              </a:lnSpc>
            </a:pPr>
            <a:r>
              <a:rPr lang="en-US" sz="1119">
                <a:solidFill>
                  <a:srgbClr val="231F20"/>
                </a:solidFill>
                <a:latin typeface="Open Sauce Bold Italics"/>
              </a:rPr>
              <a:t>Référence(s):</a:t>
            </a:r>
          </a:p>
          <a:p>
            <a:pPr marL="241670" lvl="1" indent="-120835" algn="just">
              <a:lnSpc>
                <a:spcPts val="1455"/>
              </a:lnSpc>
              <a:buFont typeface="Arial"/>
              <a:buChar char="•"/>
            </a:pPr>
            <a:r>
              <a:rPr lang="en-US" sz="1119">
                <a:solidFill>
                  <a:srgbClr val="231F20"/>
                </a:solidFill>
                <a:latin typeface="Open Sauce Italics"/>
              </a:rPr>
              <a:t>Quanser Linear Double Inverted Pendulum: https://www.quanser.com/products/linear-double-inverted-pendulum/</a:t>
            </a:r>
          </a:p>
          <a:p>
            <a:pPr marL="241670" lvl="1" indent="-120835" algn="just">
              <a:lnSpc>
                <a:spcPts val="1455"/>
              </a:lnSpc>
              <a:buFont typeface="Arial"/>
              <a:buChar char="•"/>
            </a:pPr>
            <a:r>
              <a:rPr lang="en-US" sz="1119">
                <a:solidFill>
                  <a:srgbClr val="231F20"/>
                </a:solidFill>
                <a:latin typeface="Open Sauce Italics"/>
              </a:rPr>
              <a:t>Quanser - Linear Servo Control Systems Brochure: https://drive.google.com/file/d/1FyeQGBpf4AzLHVXN6yYvqwZmRYK_1f8l/view?usp=sharing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11276250" y="2929429"/>
            <a:ext cx="6492273" cy="4387356"/>
          </a:xfrm>
          <a:prstGeom prst="rect">
            <a:avLst/>
          </a:prstGeom>
        </p:spPr>
      </p:pic>
      <p:sp>
        <p:nvSpPr>
          <p:cNvPr id="5" name="TextBox 5"/>
          <p:cNvSpPr txBox="1"/>
          <p:nvPr/>
        </p:nvSpPr>
        <p:spPr>
          <a:xfrm>
            <a:off x="1802551" y="48727"/>
            <a:ext cx="15293120" cy="1298829"/>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DOUBLE PENDULE LINÉAIRE INVERSÉ:</a:t>
            </a:r>
          </a:p>
          <a:p>
            <a:pPr marL="0" lvl="0" indent="0" algn="ctr">
              <a:lnSpc>
                <a:spcPts val="4967"/>
              </a:lnSpc>
              <a:spcBef>
                <a:spcPct val="0"/>
              </a:spcBef>
            </a:pPr>
            <a:r>
              <a:rPr lang="en-US" sz="3600" spc="352">
                <a:solidFill>
                  <a:srgbClr val="231F20"/>
                </a:solidFill>
                <a:latin typeface="Codec Pro ExtraBold"/>
              </a:rPr>
              <a:t>POSTE DE TRAVAIL DE QUANSER</a:t>
            </a:r>
          </a:p>
        </p:txBody>
      </p:sp>
      <p:sp>
        <p:nvSpPr>
          <p:cNvPr id="6" name="TextBox 6"/>
          <p:cNvSpPr txBox="1"/>
          <p:nvPr/>
        </p:nvSpPr>
        <p:spPr>
          <a:xfrm>
            <a:off x="385423" y="3202306"/>
            <a:ext cx="10266276" cy="1921264"/>
          </a:xfrm>
          <a:prstGeom prst="rect">
            <a:avLst/>
          </a:prstGeom>
        </p:spPr>
        <p:txBody>
          <a:bodyPr lIns="0" tIns="0" rIns="0" bIns="0" rtlCol="0" anchor="t">
            <a:spAutoFit/>
          </a:bodyPr>
          <a:lstStyle/>
          <a:p>
            <a:pPr marL="371207" lvl="1" indent="-185603" algn="just">
              <a:lnSpc>
                <a:spcPts val="2235"/>
              </a:lnSpc>
              <a:buFont typeface="Arial"/>
              <a:buChar char="•"/>
            </a:pPr>
            <a:r>
              <a:rPr lang="en-US" sz="1719">
                <a:solidFill>
                  <a:srgbClr val="231F20"/>
                </a:solidFill>
                <a:latin typeface="Open Sauce"/>
              </a:rPr>
              <a:t>Le module du Double Pendule Inversé Linéaire se fixe à l'unité de base de servomoteur linéaire pour améliorer une expérience classique du pendule inversé.</a:t>
            </a:r>
          </a:p>
          <a:p>
            <a:pPr algn="just">
              <a:lnSpc>
                <a:spcPts val="2235"/>
              </a:lnSpc>
            </a:pPr>
            <a:endParaRPr lang="en-US" sz="1719">
              <a:solidFill>
                <a:srgbClr val="231F20"/>
              </a:solidFill>
              <a:latin typeface="Open Sauce"/>
            </a:endParaRPr>
          </a:p>
          <a:p>
            <a:pPr marL="371207" lvl="1" indent="-185603" algn="just">
              <a:lnSpc>
                <a:spcPts val="2235"/>
              </a:lnSpc>
              <a:buFont typeface="Arial"/>
              <a:buChar char="•"/>
            </a:pPr>
            <a:r>
              <a:rPr lang="en-US" sz="1719">
                <a:solidFill>
                  <a:srgbClr val="231F20"/>
                </a:solidFill>
                <a:latin typeface="Open Sauce"/>
              </a:rPr>
              <a:t>La conception d'un régulateur équilibrant deux liaisons ajoute un défi supplémentaire par rapport au système de pendule inversé simple. Les applications connexes de cette expérience incluent la stabilisation du décollage d'une fusée à étages multiples et la modélisation du système de posture humaine.</a:t>
            </a:r>
          </a:p>
        </p:txBody>
      </p:sp>
      <p:sp>
        <p:nvSpPr>
          <p:cNvPr id="7" name="TextBox 7"/>
          <p:cNvSpPr txBox="1"/>
          <p:nvPr/>
        </p:nvSpPr>
        <p:spPr>
          <a:xfrm>
            <a:off x="385423" y="6408554"/>
            <a:ext cx="10759049" cy="2749905"/>
          </a:xfrm>
          <a:prstGeom prst="rect">
            <a:avLst/>
          </a:prstGeom>
        </p:spPr>
        <p:txBody>
          <a:bodyPr lIns="0" tIns="0" rIns="0" bIns="0" rtlCol="0" anchor="t">
            <a:spAutoFit/>
          </a:bodyPr>
          <a:lstStyle/>
          <a:p>
            <a:pPr marL="371788" lvl="1" indent="-185894">
              <a:lnSpc>
                <a:spcPts val="2238"/>
              </a:lnSpc>
              <a:buFont typeface="Arial"/>
              <a:buChar char="•"/>
            </a:pPr>
            <a:r>
              <a:rPr lang="en-US" sz="1722">
                <a:solidFill>
                  <a:srgbClr val="231F20"/>
                </a:solidFill>
                <a:latin typeface="Open Sauce"/>
              </a:rPr>
              <a:t>Le module de Double Pendule Inversé se compose de deux tiges en aluminium bleu usinées avec précision : une de 20 cm et l'autre de 33.7 cm de longueur. Le module s'attache facilement à l'arbre du pendule avant sur le chariot de l'unité de base et peut pivoter librement à 360 degrés. L'angle du lien court est détecté à l'aide de l'encodeur de l'arbre du pendule du servomoteur linéaire, tandis que la longueur du lien moyen est mesurée à l'aide de l'encodeur situé au milieu du Double Pendule Inversé lui-même.</a:t>
            </a:r>
          </a:p>
          <a:p>
            <a:pPr>
              <a:lnSpc>
                <a:spcPts val="2238"/>
              </a:lnSpc>
            </a:pPr>
            <a:endParaRPr lang="en-US" sz="1722">
              <a:solidFill>
                <a:srgbClr val="231F20"/>
              </a:solidFill>
              <a:latin typeface="Open Sauce"/>
            </a:endParaRPr>
          </a:p>
          <a:p>
            <a:pPr marL="371788" lvl="1" indent="-185894">
              <a:lnSpc>
                <a:spcPts val="2238"/>
              </a:lnSpc>
              <a:buFont typeface="Arial"/>
              <a:buChar char="•"/>
            </a:pPr>
            <a:r>
              <a:rPr lang="en-US" sz="1722">
                <a:solidFill>
                  <a:srgbClr val="231F20"/>
                </a:solidFill>
                <a:latin typeface="Open Sauce"/>
              </a:rPr>
              <a:t>En fonction de la position du chariot et des angles des pendules, le contrôle d'équilibre calcule une tension qui est appliquée au moteur du chariot. Le chariot se déplace d'avant en arrière pour équilibrer les deux pendules et maintenir une position verticale droite.</a:t>
            </a:r>
          </a:p>
        </p:txBody>
      </p:sp>
      <p:sp>
        <p:nvSpPr>
          <p:cNvPr id="8" name="TextBox 8"/>
          <p:cNvSpPr txBox="1"/>
          <p:nvPr/>
        </p:nvSpPr>
        <p:spPr>
          <a:xfrm>
            <a:off x="298003" y="2097183"/>
            <a:ext cx="8315676" cy="670135"/>
          </a:xfrm>
          <a:prstGeom prst="rect">
            <a:avLst/>
          </a:prstGeom>
        </p:spPr>
        <p:txBody>
          <a:bodyPr lIns="0" tIns="0" rIns="0" bIns="0" rtlCol="0" anchor="t">
            <a:spAutoFit/>
          </a:bodyPr>
          <a:lstStyle/>
          <a:p>
            <a:pPr marL="777240" lvl="1" indent="-388620">
              <a:lnSpc>
                <a:spcPts val="4967"/>
              </a:lnSpc>
              <a:buFont typeface="Arial"/>
              <a:buChar char="•"/>
            </a:pPr>
            <a:r>
              <a:rPr lang="en-US" sz="3600" spc="352">
                <a:solidFill>
                  <a:srgbClr val="231F20"/>
                </a:solidFill>
                <a:latin typeface="Codec Pro ExtraBold"/>
              </a:rPr>
              <a:t>DESCRIPTION DU SYSTÈME</a:t>
            </a:r>
          </a:p>
        </p:txBody>
      </p:sp>
      <p:sp>
        <p:nvSpPr>
          <p:cNvPr id="9" name="TextBox 9"/>
          <p:cNvSpPr txBox="1"/>
          <p:nvPr/>
        </p:nvSpPr>
        <p:spPr>
          <a:xfrm>
            <a:off x="527241" y="5443795"/>
            <a:ext cx="8186730" cy="670135"/>
          </a:xfrm>
          <a:prstGeom prst="rect">
            <a:avLst/>
          </a:prstGeom>
        </p:spPr>
        <p:txBody>
          <a:bodyPr lIns="0" tIns="0" rIns="0" bIns="0" rtlCol="0" anchor="t">
            <a:spAutoFit/>
          </a:bodyPr>
          <a:lstStyle/>
          <a:p>
            <a:pPr marL="0" lvl="0" indent="0">
              <a:lnSpc>
                <a:spcPts val="4967"/>
              </a:lnSpc>
              <a:spcBef>
                <a:spcPct val="0"/>
              </a:spcBef>
            </a:pPr>
            <a:r>
              <a:rPr lang="en-US" sz="3600" spc="352">
                <a:solidFill>
                  <a:srgbClr val="231F20"/>
                </a:solidFill>
                <a:latin typeface="Codec Pro ExtraBold"/>
              </a:rPr>
              <a:t>2. COMMENT ÇA FONCTIONNE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1715533" y="2978624"/>
            <a:ext cx="14856934" cy="2398736"/>
          </a:xfrm>
          <a:prstGeom prst="rect">
            <a:avLst/>
          </a:prstGeom>
        </p:spPr>
      </p:pic>
      <p:pic>
        <p:nvPicPr>
          <p:cNvPr id="5" name="Picture 5"/>
          <p:cNvPicPr>
            <a:picLocks noChangeAspect="1"/>
          </p:cNvPicPr>
          <p:nvPr/>
        </p:nvPicPr>
        <p:blipFill>
          <a:blip r:embed="rId5"/>
          <a:srcRect/>
          <a:stretch>
            <a:fillRect/>
          </a:stretch>
        </p:blipFill>
        <p:spPr>
          <a:xfrm>
            <a:off x="2976404" y="6134977"/>
            <a:ext cx="12335191" cy="3935926"/>
          </a:xfrm>
          <a:prstGeom prst="rect">
            <a:avLst/>
          </a:prstGeom>
        </p:spPr>
      </p:pic>
      <p:sp>
        <p:nvSpPr>
          <p:cNvPr id="6" name="TextBox 6"/>
          <p:cNvSpPr txBox="1"/>
          <p:nvPr/>
        </p:nvSpPr>
        <p:spPr>
          <a:xfrm>
            <a:off x="1805479" y="62431"/>
            <a:ext cx="15293120" cy="1298829"/>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DOUBLE PENDULE LINÉAIRE INVERSÉ:</a:t>
            </a:r>
          </a:p>
          <a:p>
            <a:pPr marL="0" lvl="0" indent="0" algn="ctr">
              <a:lnSpc>
                <a:spcPts val="4967"/>
              </a:lnSpc>
              <a:spcBef>
                <a:spcPct val="0"/>
              </a:spcBef>
            </a:pPr>
            <a:r>
              <a:rPr lang="en-US" sz="3600" spc="352">
                <a:solidFill>
                  <a:srgbClr val="231F20"/>
                </a:solidFill>
                <a:latin typeface="Codec Pro ExtraBold"/>
              </a:rPr>
              <a:t>POSTE DE TRAVAIL DE QUANSER</a:t>
            </a:r>
          </a:p>
        </p:txBody>
      </p:sp>
      <p:sp>
        <p:nvSpPr>
          <p:cNvPr id="7" name="TextBox 7"/>
          <p:cNvSpPr txBox="1"/>
          <p:nvPr/>
        </p:nvSpPr>
        <p:spPr>
          <a:xfrm>
            <a:off x="298003" y="2097183"/>
            <a:ext cx="9949000" cy="670135"/>
          </a:xfrm>
          <a:prstGeom prst="rect">
            <a:avLst/>
          </a:prstGeom>
        </p:spPr>
        <p:txBody>
          <a:bodyPr lIns="0" tIns="0" rIns="0" bIns="0" rtlCol="0" anchor="t">
            <a:spAutoFit/>
          </a:bodyPr>
          <a:lstStyle/>
          <a:p>
            <a:pPr>
              <a:lnSpc>
                <a:spcPts val="4967"/>
              </a:lnSpc>
            </a:pPr>
            <a:r>
              <a:rPr lang="en-US" sz="3600" spc="352">
                <a:solidFill>
                  <a:srgbClr val="231F20"/>
                </a:solidFill>
                <a:latin typeface="Codec Pro ExtraBold"/>
              </a:rPr>
              <a:t>3. SPÉCIFICATIONS DE LA MAQUETTE</a:t>
            </a:r>
          </a:p>
        </p:txBody>
      </p:sp>
      <p:sp>
        <p:nvSpPr>
          <p:cNvPr id="8" name="TextBox 8"/>
          <p:cNvSpPr txBox="1"/>
          <p:nvPr/>
        </p:nvSpPr>
        <p:spPr>
          <a:xfrm>
            <a:off x="298003" y="5464842"/>
            <a:ext cx="12026473" cy="670135"/>
          </a:xfrm>
          <a:prstGeom prst="rect">
            <a:avLst/>
          </a:prstGeom>
        </p:spPr>
        <p:txBody>
          <a:bodyPr lIns="0" tIns="0" rIns="0" bIns="0" rtlCol="0" anchor="t">
            <a:spAutoFit/>
          </a:bodyPr>
          <a:lstStyle/>
          <a:p>
            <a:pPr>
              <a:lnSpc>
                <a:spcPts val="4967"/>
              </a:lnSpc>
            </a:pPr>
            <a:r>
              <a:rPr lang="en-US" sz="3600" spc="352">
                <a:solidFill>
                  <a:srgbClr val="231F20"/>
                </a:solidFill>
                <a:latin typeface="Codec Pro ExtraBold"/>
              </a:rPr>
              <a:t>4. COMPOSANTS DU POSTE DE TRAVAIL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47127" y="8914232"/>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33098" y="-7642151"/>
            <a:ext cx="9348363" cy="9348363"/>
          </a:xfrm>
          <a:prstGeom prst="rect">
            <a:avLst/>
          </a:prstGeom>
        </p:spPr>
      </p:pic>
      <p:pic>
        <p:nvPicPr>
          <p:cNvPr id="5" name="Picture 5"/>
          <p:cNvPicPr>
            <a:picLocks noChangeAspect="1"/>
          </p:cNvPicPr>
          <p:nvPr/>
        </p:nvPicPr>
        <p:blipFill>
          <a:blip r:embed="rId5"/>
          <a:srcRect/>
          <a:stretch>
            <a:fillRect/>
          </a:stretch>
        </p:blipFill>
        <p:spPr>
          <a:xfrm>
            <a:off x="2040193" y="1534216"/>
            <a:ext cx="14577850" cy="8752784"/>
          </a:xfrm>
          <a:prstGeom prst="rect">
            <a:avLst/>
          </a:prstGeom>
        </p:spPr>
      </p:pic>
      <p:sp>
        <p:nvSpPr>
          <p:cNvPr id="6" name="TextBox 6"/>
          <p:cNvSpPr txBox="1"/>
          <p:nvPr/>
        </p:nvSpPr>
        <p:spPr>
          <a:xfrm>
            <a:off x="2567930" y="64356"/>
            <a:ext cx="13152139" cy="1298741"/>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MODELISATION DU SYSTEME AVEC LABVIEW:</a:t>
            </a:r>
          </a:p>
          <a:p>
            <a:pPr marL="0" lvl="0" indent="0" algn="ctr">
              <a:lnSpc>
                <a:spcPts val="4967"/>
              </a:lnSpc>
              <a:spcBef>
                <a:spcPct val="0"/>
              </a:spcBef>
            </a:pPr>
            <a:r>
              <a:rPr lang="en-US" sz="3600" spc="352">
                <a:solidFill>
                  <a:srgbClr val="231F20"/>
                </a:solidFill>
                <a:latin typeface="Codec Pro ExtraBold"/>
              </a:rPr>
              <a:t>FACE AVANT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47127" y="8914232"/>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33098" y="-7642151"/>
            <a:ext cx="9348363" cy="9348363"/>
          </a:xfrm>
          <a:prstGeom prst="rect">
            <a:avLst/>
          </a:prstGeom>
        </p:spPr>
      </p:pic>
      <p:pic>
        <p:nvPicPr>
          <p:cNvPr id="5" name="Picture 5"/>
          <p:cNvPicPr>
            <a:picLocks noChangeAspect="1"/>
          </p:cNvPicPr>
          <p:nvPr/>
        </p:nvPicPr>
        <p:blipFill>
          <a:blip r:embed="rId5"/>
          <a:srcRect/>
          <a:stretch>
            <a:fillRect/>
          </a:stretch>
        </p:blipFill>
        <p:spPr>
          <a:xfrm>
            <a:off x="2040193" y="1706211"/>
            <a:ext cx="14291390" cy="8580789"/>
          </a:xfrm>
          <a:prstGeom prst="rect">
            <a:avLst/>
          </a:prstGeom>
        </p:spPr>
      </p:pic>
      <p:sp>
        <p:nvSpPr>
          <p:cNvPr id="6" name="TextBox 6"/>
          <p:cNvSpPr txBox="1"/>
          <p:nvPr/>
        </p:nvSpPr>
        <p:spPr>
          <a:xfrm>
            <a:off x="2567930" y="64356"/>
            <a:ext cx="13152139" cy="1298741"/>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MODELISATION DU SYSTEME AVEC LABVIEW:</a:t>
            </a:r>
          </a:p>
          <a:p>
            <a:pPr marL="0" lvl="0" indent="0" algn="ctr">
              <a:lnSpc>
                <a:spcPts val="4967"/>
              </a:lnSpc>
              <a:spcBef>
                <a:spcPct val="0"/>
              </a:spcBef>
            </a:pPr>
            <a:r>
              <a:rPr lang="en-US" sz="3600" spc="352">
                <a:solidFill>
                  <a:srgbClr val="231F20"/>
                </a:solidFill>
                <a:latin typeface="Codec Pro ExtraBold"/>
              </a:rPr>
              <a:t>DIAGRAMME FONCTIONNEL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647127" y="8914232"/>
            <a:ext cx="4687320" cy="468732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833098" y="-7642151"/>
            <a:ext cx="9348363" cy="9348363"/>
          </a:xfrm>
          <a:prstGeom prst="rect">
            <a:avLst/>
          </a:prstGeom>
        </p:spPr>
      </p:pic>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2560320" y="1706211"/>
            <a:ext cx="13167360" cy="8229600"/>
          </a:xfrm>
          <a:prstGeom prst="rect">
            <a:avLst/>
          </a:prstGeom>
        </p:spPr>
      </p:pic>
      <p:sp>
        <p:nvSpPr>
          <p:cNvPr id="6" name="TextBox 6"/>
          <p:cNvSpPr txBox="1"/>
          <p:nvPr/>
        </p:nvSpPr>
        <p:spPr>
          <a:xfrm>
            <a:off x="2567930" y="64356"/>
            <a:ext cx="13152139" cy="1298741"/>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MODELISATION DU SYSTEME AVEC LABVIEW:</a:t>
            </a:r>
          </a:p>
          <a:p>
            <a:pPr marL="0" lvl="0" indent="0" algn="ctr">
              <a:lnSpc>
                <a:spcPts val="4967"/>
              </a:lnSpc>
              <a:spcBef>
                <a:spcPct val="0"/>
              </a:spcBef>
            </a:pPr>
            <a:r>
              <a:rPr lang="en-US" sz="3600" spc="352">
                <a:solidFill>
                  <a:srgbClr val="231F20"/>
                </a:solidFill>
                <a:latin typeface="Codec Pro ExtraBold"/>
              </a:rPr>
              <a:t>VIDEO DÉMONSTRATIF</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506745" y="3363881"/>
            <a:ext cx="4391823" cy="1472734"/>
            <a:chOff x="0" y="-28575"/>
            <a:chExt cx="1156694" cy="387880"/>
          </a:xfrm>
        </p:grpSpPr>
        <p:sp>
          <p:nvSpPr>
            <p:cNvPr id="7" name="Freeform 7"/>
            <p:cNvSpPr/>
            <p:nvPr/>
          </p:nvSpPr>
          <p:spPr>
            <a:xfrm>
              <a:off x="0" y="0"/>
              <a:ext cx="1156694" cy="356173"/>
            </a:xfrm>
            <a:custGeom>
              <a:avLst/>
              <a:gdLst/>
              <a:ahLst/>
              <a:cxnLst/>
              <a:rect l="l" t="t" r="r" b="b"/>
              <a:pathLst>
                <a:path w="1156694" h="356173">
                  <a:moveTo>
                    <a:pt x="0" y="0"/>
                  </a:moveTo>
                  <a:lnTo>
                    <a:pt x="1156694" y="0"/>
                  </a:lnTo>
                  <a:lnTo>
                    <a:pt x="1156694" y="356173"/>
                  </a:lnTo>
                  <a:lnTo>
                    <a:pt x="0" y="356173"/>
                  </a:lnTo>
                  <a:close/>
                </a:path>
              </a:pathLst>
            </a:custGeom>
            <a:solidFill>
              <a:srgbClr val="1C5739"/>
            </a:solidFill>
          </p:spPr>
        </p:sp>
        <p:sp>
          <p:nvSpPr>
            <p:cNvPr id="8" name="TextBox 8"/>
            <p:cNvSpPr txBox="1"/>
            <p:nvPr/>
          </p:nvSpPr>
          <p:spPr>
            <a:xfrm>
              <a:off x="0" y="-28575"/>
              <a:ext cx="1142736" cy="387880"/>
            </a:xfrm>
            <a:prstGeom prst="rect">
              <a:avLst/>
            </a:prstGeom>
          </p:spPr>
          <p:txBody>
            <a:bodyPr lIns="50800" tIns="50800" rIns="50800" bIns="50800" rtlCol="0" anchor="ctr"/>
            <a:lstStyle/>
            <a:p>
              <a:pPr algn="ctr">
                <a:lnSpc>
                  <a:spcPts val="2458"/>
                </a:lnSpc>
              </a:pPr>
              <a:r>
                <a:rPr lang="en-US" sz="1781" spc="17" dirty="0">
                  <a:solidFill>
                    <a:srgbClr val="FFFFFF"/>
                  </a:solidFill>
                  <a:latin typeface="Open Sauce Italics"/>
                </a:rPr>
                <a:t>Simulation #1: </a:t>
              </a:r>
            </a:p>
            <a:p>
              <a:pPr marL="0" lvl="0" indent="0" algn="ctr">
                <a:lnSpc>
                  <a:spcPts val="2458"/>
                </a:lnSpc>
                <a:spcBef>
                  <a:spcPct val="0"/>
                </a:spcBef>
              </a:pPr>
              <a:r>
                <a:rPr lang="en-US" sz="1781" spc="17" dirty="0" err="1">
                  <a:solidFill>
                    <a:srgbClr val="FFFFFF"/>
                  </a:solidFill>
                  <a:latin typeface="Open Sauce Italics"/>
                </a:rPr>
                <a:t>Commande</a:t>
              </a:r>
              <a:r>
                <a:rPr lang="en-US" sz="1781" spc="17" dirty="0">
                  <a:solidFill>
                    <a:srgbClr val="FFFFFF"/>
                  </a:solidFill>
                  <a:latin typeface="Open Sauce Italics"/>
                </a:rPr>
                <a:t> LQR du </a:t>
              </a:r>
              <a:r>
                <a:rPr lang="en-US" sz="1781" spc="17" dirty="0" err="1">
                  <a:solidFill>
                    <a:srgbClr val="FFFFFF"/>
                  </a:solidFill>
                  <a:latin typeface="Open Sauce Italics"/>
                </a:rPr>
                <a:t>système</a:t>
              </a:r>
              <a:r>
                <a:rPr lang="en-US" sz="1781" spc="17" dirty="0">
                  <a:solidFill>
                    <a:srgbClr val="FFFFFF"/>
                  </a:solidFill>
                  <a:latin typeface="Open Sauce Italics"/>
                </a:rPr>
                <a:t> DIP </a:t>
              </a:r>
              <a:r>
                <a:rPr lang="en-US" sz="1781" spc="17" dirty="0" err="1">
                  <a:solidFill>
                    <a:srgbClr val="FFFFFF"/>
                  </a:solidFill>
                  <a:latin typeface="Open Sauce Italics"/>
                </a:rPr>
                <a:t>linéarisé</a:t>
              </a:r>
              <a:r>
                <a:rPr lang="en-US" sz="1781" spc="17" dirty="0">
                  <a:solidFill>
                    <a:srgbClr val="FFFFFF"/>
                  </a:solidFill>
                  <a:latin typeface="Open Sauce Italics"/>
                </a:rPr>
                <a:t> de </a:t>
              </a:r>
              <a:r>
                <a:rPr lang="en-US" sz="1781" spc="17" dirty="0" err="1">
                  <a:solidFill>
                    <a:srgbClr val="FFFFFF"/>
                  </a:solidFill>
                  <a:latin typeface="Open Sauce Italics"/>
                </a:rPr>
                <a:t>Quanser</a:t>
              </a:r>
              <a:r>
                <a:rPr lang="en-US" sz="1781" spc="17" dirty="0">
                  <a:solidFill>
                    <a:srgbClr val="FFFFFF"/>
                  </a:solidFill>
                  <a:latin typeface="Open Sauce Italics"/>
                </a:rPr>
                <a:t> avec LabVIEW</a:t>
              </a:r>
            </a:p>
          </p:txBody>
        </p:sp>
      </p:grpSp>
      <p:sp>
        <p:nvSpPr>
          <p:cNvPr id="9" name="TextBox 9"/>
          <p:cNvSpPr txBox="1"/>
          <p:nvPr/>
        </p:nvSpPr>
        <p:spPr>
          <a:xfrm>
            <a:off x="2695275" y="120893"/>
            <a:ext cx="13198201" cy="2818085"/>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rPr>
              <a:t>SIMULATIONS DU SYSTEME</a:t>
            </a:r>
          </a:p>
        </p:txBody>
      </p:sp>
      <p:grpSp>
        <p:nvGrpSpPr>
          <p:cNvPr id="10" name="Group 10"/>
          <p:cNvGrpSpPr/>
          <p:nvPr/>
        </p:nvGrpSpPr>
        <p:grpSpPr>
          <a:xfrm>
            <a:off x="362921" y="7802044"/>
            <a:ext cx="4535647" cy="2142836"/>
            <a:chOff x="0" y="-19050"/>
            <a:chExt cx="1194574" cy="564369"/>
          </a:xfrm>
        </p:grpSpPr>
        <p:sp>
          <p:nvSpPr>
            <p:cNvPr id="11" name="Freeform 11"/>
            <p:cNvSpPr/>
            <p:nvPr/>
          </p:nvSpPr>
          <p:spPr>
            <a:xfrm>
              <a:off x="0" y="0"/>
              <a:ext cx="1174785" cy="545319"/>
            </a:xfrm>
            <a:custGeom>
              <a:avLst/>
              <a:gdLst/>
              <a:ahLst/>
              <a:cxnLst/>
              <a:rect l="l" t="t" r="r" b="b"/>
              <a:pathLst>
                <a:path w="1174785" h="545319">
                  <a:moveTo>
                    <a:pt x="0" y="0"/>
                  </a:moveTo>
                  <a:lnTo>
                    <a:pt x="1174785" y="0"/>
                  </a:lnTo>
                  <a:lnTo>
                    <a:pt x="1174785" y="545319"/>
                  </a:lnTo>
                  <a:lnTo>
                    <a:pt x="0" y="545319"/>
                  </a:lnTo>
                  <a:close/>
                </a:path>
              </a:pathLst>
            </a:custGeom>
            <a:solidFill>
              <a:srgbClr val="397D5A"/>
            </a:solidFill>
          </p:spPr>
        </p:sp>
        <p:sp>
          <p:nvSpPr>
            <p:cNvPr id="12" name="TextBox 12"/>
            <p:cNvSpPr txBox="1"/>
            <p:nvPr/>
          </p:nvSpPr>
          <p:spPr>
            <a:xfrm>
              <a:off x="0" y="-19050"/>
              <a:ext cx="1194574" cy="564369"/>
            </a:xfrm>
            <a:prstGeom prst="rect">
              <a:avLst/>
            </a:prstGeom>
          </p:spPr>
          <p:txBody>
            <a:bodyPr lIns="114300" tIns="114300" rIns="114300" bIns="114300" rtlCol="0" anchor="ctr"/>
            <a:lstStyle/>
            <a:p>
              <a:pPr marL="0" lvl="0" indent="0" algn="ctr">
                <a:lnSpc>
                  <a:spcPts val="1656"/>
                </a:lnSpc>
                <a:spcBef>
                  <a:spcPct val="0"/>
                </a:spcBef>
              </a:pPr>
              <a:r>
                <a:rPr lang="en-US" sz="1200" spc="12" dirty="0">
                  <a:solidFill>
                    <a:srgbClr val="FFFFFF"/>
                  </a:solidFill>
                  <a:latin typeface="Open Sauce Italics"/>
                </a:rPr>
                <a:t>Dans </a:t>
              </a:r>
              <a:r>
                <a:rPr lang="en-US" sz="1200" spc="12" dirty="0" err="1">
                  <a:solidFill>
                    <a:srgbClr val="FFFFFF"/>
                  </a:solidFill>
                  <a:latin typeface="Open Sauce Italics"/>
                </a:rPr>
                <a:t>cette</a:t>
              </a:r>
              <a:r>
                <a:rPr lang="en-US" sz="1200" spc="12" dirty="0">
                  <a:solidFill>
                    <a:srgbClr val="FFFFFF"/>
                  </a:solidFill>
                  <a:latin typeface="Open Sauce Italics"/>
                </a:rPr>
                <a:t> section, nous </a:t>
              </a:r>
              <a:r>
                <a:rPr lang="en-US" sz="1200" spc="12" dirty="0" err="1">
                  <a:solidFill>
                    <a:srgbClr val="FFFFFF"/>
                  </a:solidFill>
                  <a:latin typeface="Open Sauce Italics"/>
                </a:rPr>
                <a:t>présentons</a:t>
              </a:r>
              <a:r>
                <a:rPr lang="en-US" sz="1200" spc="12" dirty="0">
                  <a:solidFill>
                    <a:srgbClr val="FFFFFF"/>
                  </a:solidFill>
                  <a:latin typeface="Open Sauce Italics"/>
                </a:rPr>
                <a:t> </a:t>
              </a:r>
              <a:r>
                <a:rPr lang="en-US" sz="1200" spc="12" dirty="0" err="1">
                  <a:solidFill>
                    <a:srgbClr val="FFFFFF"/>
                  </a:solidFill>
                  <a:latin typeface="Open Sauce Italics"/>
                </a:rPr>
                <a:t>une</a:t>
              </a:r>
              <a:r>
                <a:rPr lang="en-US" sz="1200" spc="12" dirty="0">
                  <a:solidFill>
                    <a:srgbClr val="FFFFFF"/>
                  </a:solidFill>
                  <a:latin typeface="Open Sauce Italics"/>
                </a:rPr>
                <a:t> simulation LabVIEW d'un </a:t>
              </a:r>
              <a:r>
                <a:rPr lang="en-US" sz="1200" spc="12" dirty="0" err="1">
                  <a:solidFill>
                    <a:srgbClr val="FFFFFF"/>
                  </a:solidFill>
                  <a:latin typeface="Open Sauce Italics"/>
                </a:rPr>
                <a:t>régulateur</a:t>
              </a:r>
              <a:r>
                <a:rPr lang="en-US" sz="1200" spc="12" dirty="0">
                  <a:solidFill>
                    <a:srgbClr val="FFFFFF"/>
                  </a:solidFill>
                  <a:latin typeface="Open Sauce Italics"/>
                </a:rPr>
                <a:t> LQR appliqué au </a:t>
              </a:r>
              <a:r>
                <a:rPr lang="en-US" sz="1200" spc="12" dirty="0" err="1">
                  <a:solidFill>
                    <a:srgbClr val="FFFFFF"/>
                  </a:solidFill>
                  <a:latin typeface="Open Sauce Italics"/>
                </a:rPr>
                <a:t>système</a:t>
              </a:r>
              <a:r>
                <a:rPr lang="en-US" sz="1200" spc="12" dirty="0">
                  <a:solidFill>
                    <a:srgbClr val="FFFFFF"/>
                  </a:solidFill>
                  <a:latin typeface="Open Sauce Italics"/>
                </a:rPr>
                <a:t> </a:t>
              </a:r>
              <a:r>
                <a:rPr lang="en-US" sz="1200" spc="12" dirty="0" err="1">
                  <a:solidFill>
                    <a:srgbClr val="FFFFFF"/>
                  </a:solidFill>
                  <a:latin typeface="Open Sauce Italics"/>
                </a:rPr>
                <a:t>réel</a:t>
              </a:r>
              <a:r>
                <a:rPr lang="en-US" sz="1200" spc="12" dirty="0">
                  <a:solidFill>
                    <a:srgbClr val="FFFFFF"/>
                  </a:solidFill>
                  <a:latin typeface="Open Sauce Italics"/>
                </a:rPr>
                <a:t> du double pendule </a:t>
              </a:r>
              <a:r>
                <a:rPr lang="en-US" sz="1200" spc="12" dirty="0" err="1">
                  <a:solidFill>
                    <a:srgbClr val="FFFFFF"/>
                  </a:solidFill>
                  <a:latin typeface="Open Sauce Italics"/>
                </a:rPr>
                <a:t>inversé</a:t>
              </a:r>
              <a:r>
                <a:rPr lang="en-US" sz="1200" spc="12" dirty="0">
                  <a:solidFill>
                    <a:srgbClr val="FFFFFF"/>
                  </a:solidFill>
                  <a:latin typeface="Open Sauce Italics"/>
                </a:rPr>
                <a:t>. Nous </a:t>
              </a:r>
              <a:r>
                <a:rPr lang="en-US" sz="1200" spc="12" dirty="0" err="1">
                  <a:solidFill>
                    <a:srgbClr val="FFFFFF"/>
                  </a:solidFill>
                  <a:latin typeface="Open Sauce Italics"/>
                </a:rPr>
                <a:t>avons</a:t>
              </a:r>
              <a:r>
                <a:rPr lang="en-US" sz="1200" spc="12" dirty="0">
                  <a:solidFill>
                    <a:srgbClr val="FFFFFF"/>
                  </a:solidFill>
                  <a:latin typeface="Open Sauce Italics"/>
                </a:rPr>
                <a:t> </a:t>
              </a:r>
              <a:r>
                <a:rPr lang="en-US" sz="1200" spc="12" dirty="0" err="1">
                  <a:solidFill>
                    <a:srgbClr val="FFFFFF"/>
                  </a:solidFill>
                  <a:latin typeface="Open Sauce Italics"/>
                </a:rPr>
                <a:t>utilisé</a:t>
              </a:r>
              <a:r>
                <a:rPr lang="en-US" sz="1200" spc="12" dirty="0">
                  <a:solidFill>
                    <a:srgbClr val="FFFFFF"/>
                  </a:solidFill>
                  <a:latin typeface="Open Sauce Italics"/>
                </a:rPr>
                <a:t> la maquette DIP de </a:t>
              </a:r>
              <a:r>
                <a:rPr lang="en-US" sz="1200" spc="12" dirty="0" err="1">
                  <a:solidFill>
                    <a:srgbClr val="FFFFFF"/>
                  </a:solidFill>
                  <a:latin typeface="Open Sauce Italics"/>
                </a:rPr>
                <a:t>Quanser</a:t>
              </a:r>
              <a:r>
                <a:rPr lang="en-US" sz="1200" spc="12" dirty="0">
                  <a:solidFill>
                    <a:srgbClr val="FFFFFF"/>
                  </a:solidFill>
                  <a:latin typeface="Open Sauce Italics"/>
                </a:rPr>
                <a:t> et le </a:t>
              </a:r>
              <a:r>
                <a:rPr lang="en-US" sz="1200" spc="12" dirty="0" err="1">
                  <a:solidFill>
                    <a:srgbClr val="FFFFFF"/>
                  </a:solidFill>
                  <a:latin typeface="Open Sauce Italics"/>
                </a:rPr>
                <a:t>modèle</a:t>
              </a:r>
              <a:r>
                <a:rPr lang="en-US" sz="1200" spc="12" dirty="0">
                  <a:solidFill>
                    <a:srgbClr val="FFFFFF"/>
                  </a:solidFill>
                  <a:latin typeface="Open Sauce Italics"/>
                </a:rPr>
                <a:t> </a:t>
              </a:r>
              <a:r>
                <a:rPr lang="en-US" sz="1200" spc="12" dirty="0" err="1">
                  <a:solidFill>
                    <a:srgbClr val="FFFFFF"/>
                  </a:solidFill>
                  <a:latin typeface="Open Sauce Italics"/>
                </a:rPr>
                <a:t>décrit</a:t>
              </a:r>
              <a:r>
                <a:rPr lang="en-US" sz="1200" spc="12" dirty="0">
                  <a:solidFill>
                    <a:srgbClr val="FFFFFF"/>
                  </a:solidFill>
                  <a:latin typeface="Open Sauce Italics"/>
                </a:rPr>
                <a:t> dans la </a:t>
              </a:r>
              <a:r>
                <a:rPr lang="en-US" sz="1200" spc="12" dirty="0" err="1">
                  <a:solidFill>
                    <a:srgbClr val="FFFFFF"/>
                  </a:solidFill>
                  <a:latin typeface="Open Sauce Italics"/>
                </a:rPr>
                <a:t>partie</a:t>
              </a:r>
              <a:r>
                <a:rPr lang="en-US" sz="1200" spc="12" dirty="0">
                  <a:solidFill>
                    <a:srgbClr val="FFFFFF"/>
                  </a:solidFill>
                  <a:latin typeface="Open Sauce Italics"/>
                </a:rPr>
                <a:t> </a:t>
              </a:r>
              <a:r>
                <a:rPr lang="en-US" sz="1200" spc="12" dirty="0" err="1">
                  <a:solidFill>
                    <a:srgbClr val="FFFFFF"/>
                  </a:solidFill>
                  <a:latin typeface="Open Sauce Italics"/>
                </a:rPr>
                <a:t>modélisation</a:t>
              </a:r>
              <a:r>
                <a:rPr lang="en-US" sz="1200" spc="12" dirty="0">
                  <a:solidFill>
                    <a:srgbClr val="FFFFFF"/>
                  </a:solidFill>
                  <a:latin typeface="Open Sauce Italics"/>
                </a:rPr>
                <a:t>. Grâce à </a:t>
              </a:r>
              <a:r>
                <a:rPr lang="en-US" sz="1200" spc="12" dirty="0" err="1">
                  <a:solidFill>
                    <a:srgbClr val="FFFFFF"/>
                  </a:solidFill>
                  <a:latin typeface="Open Sauce Italics"/>
                </a:rPr>
                <a:t>cette</a:t>
              </a:r>
              <a:r>
                <a:rPr lang="en-US" sz="1200" spc="12" dirty="0">
                  <a:solidFill>
                    <a:srgbClr val="FFFFFF"/>
                  </a:solidFill>
                  <a:latin typeface="Open Sauce Italics"/>
                </a:rPr>
                <a:t> simulation, nous </a:t>
              </a:r>
              <a:r>
                <a:rPr lang="en-US" sz="1200" spc="12" dirty="0" err="1">
                  <a:solidFill>
                    <a:srgbClr val="FFFFFF"/>
                  </a:solidFill>
                  <a:latin typeface="Open Sauce Italics"/>
                </a:rPr>
                <a:t>avons</a:t>
              </a:r>
              <a:r>
                <a:rPr lang="en-US" sz="1200" spc="12" dirty="0">
                  <a:solidFill>
                    <a:srgbClr val="FFFFFF"/>
                  </a:solidFill>
                  <a:latin typeface="Open Sauce Italics"/>
                </a:rPr>
                <a:t> </a:t>
              </a:r>
              <a:r>
                <a:rPr lang="en-US" sz="1200" spc="12" dirty="0" err="1">
                  <a:solidFill>
                    <a:srgbClr val="FFFFFF"/>
                  </a:solidFill>
                  <a:latin typeface="Open Sauce Italics"/>
                </a:rPr>
                <a:t>pu</a:t>
              </a:r>
              <a:r>
                <a:rPr lang="en-US" sz="1200" spc="12" dirty="0">
                  <a:solidFill>
                    <a:srgbClr val="FFFFFF"/>
                  </a:solidFill>
                  <a:latin typeface="Open Sauce Italics"/>
                </a:rPr>
                <a:t> </a:t>
              </a:r>
              <a:r>
                <a:rPr lang="en-US" sz="1200" spc="12" dirty="0" err="1">
                  <a:solidFill>
                    <a:srgbClr val="FFFFFF"/>
                  </a:solidFill>
                  <a:latin typeface="Open Sauce Italics"/>
                </a:rPr>
                <a:t>étudier</a:t>
              </a:r>
              <a:r>
                <a:rPr lang="en-US" sz="1200" spc="12" dirty="0">
                  <a:solidFill>
                    <a:srgbClr val="FFFFFF"/>
                  </a:solidFill>
                  <a:latin typeface="Open Sauce Italics"/>
                </a:rPr>
                <a:t> et </a:t>
              </a:r>
              <a:r>
                <a:rPr lang="en-US" sz="1200" spc="12" dirty="0" err="1">
                  <a:solidFill>
                    <a:srgbClr val="FFFFFF"/>
                  </a:solidFill>
                  <a:latin typeface="Open Sauce Italics"/>
                </a:rPr>
                <a:t>analyser</a:t>
              </a:r>
              <a:r>
                <a:rPr lang="en-US" sz="1200" spc="12" dirty="0">
                  <a:solidFill>
                    <a:srgbClr val="FFFFFF"/>
                  </a:solidFill>
                  <a:latin typeface="Open Sauce Italics"/>
                </a:rPr>
                <a:t> les performances du </a:t>
              </a:r>
              <a:r>
                <a:rPr lang="en-US" sz="1200" spc="12" dirty="0" err="1">
                  <a:solidFill>
                    <a:srgbClr val="FFFFFF"/>
                  </a:solidFill>
                  <a:latin typeface="Open Sauce Italics"/>
                </a:rPr>
                <a:t>régulateur</a:t>
              </a:r>
              <a:r>
                <a:rPr lang="en-US" sz="1200" spc="12" dirty="0">
                  <a:solidFill>
                    <a:srgbClr val="FFFFFF"/>
                  </a:solidFill>
                  <a:latin typeface="Open Sauce Italics"/>
                </a:rPr>
                <a:t> LQR dans la </a:t>
              </a:r>
              <a:r>
                <a:rPr lang="en-US" sz="1200" spc="12" dirty="0" err="1">
                  <a:solidFill>
                    <a:srgbClr val="FFFFFF"/>
                  </a:solidFill>
                  <a:latin typeface="Open Sauce Italics"/>
                </a:rPr>
                <a:t>régulation</a:t>
              </a:r>
              <a:r>
                <a:rPr lang="en-US" sz="1200" spc="12" dirty="0">
                  <a:solidFill>
                    <a:srgbClr val="FFFFFF"/>
                  </a:solidFill>
                  <a:latin typeface="Open Sauce Italics"/>
                </a:rPr>
                <a:t> du </a:t>
              </a:r>
              <a:r>
                <a:rPr lang="en-US" sz="1200" spc="12" dirty="0" err="1">
                  <a:solidFill>
                    <a:srgbClr val="FFFFFF"/>
                  </a:solidFill>
                  <a:latin typeface="Open Sauce Italics"/>
                </a:rPr>
                <a:t>système</a:t>
              </a:r>
              <a:r>
                <a:rPr lang="en-US" sz="1200" spc="12" dirty="0">
                  <a:solidFill>
                    <a:srgbClr val="FFFFFF"/>
                  </a:solidFill>
                  <a:latin typeface="Open Sauce Italics"/>
                </a:rPr>
                <a:t>. </a:t>
              </a:r>
              <a:r>
                <a:rPr lang="en-US" sz="1200" spc="12" dirty="0" err="1">
                  <a:solidFill>
                    <a:srgbClr val="FFFFFF"/>
                  </a:solidFill>
                  <a:latin typeface="Open Sauce Italics"/>
                </a:rPr>
                <a:t>Cette</a:t>
              </a:r>
              <a:r>
                <a:rPr lang="en-US" sz="1200" spc="12" dirty="0">
                  <a:solidFill>
                    <a:srgbClr val="FFFFFF"/>
                  </a:solidFill>
                  <a:latin typeface="Open Sauce Italics"/>
                </a:rPr>
                <a:t> </a:t>
              </a:r>
              <a:r>
                <a:rPr lang="en-US" sz="1200" spc="12" dirty="0" err="1">
                  <a:solidFill>
                    <a:srgbClr val="FFFFFF"/>
                  </a:solidFill>
                  <a:latin typeface="Open Sauce Italics"/>
                </a:rPr>
                <a:t>approche</a:t>
              </a:r>
              <a:r>
                <a:rPr lang="en-US" sz="1200" spc="12" dirty="0">
                  <a:solidFill>
                    <a:srgbClr val="FFFFFF"/>
                  </a:solidFill>
                  <a:latin typeface="Open Sauce Italics"/>
                </a:rPr>
                <a:t> </a:t>
              </a:r>
              <a:r>
                <a:rPr lang="en-US" sz="1200" spc="12" dirty="0" err="1">
                  <a:solidFill>
                    <a:srgbClr val="FFFFFF"/>
                  </a:solidFill>
                  <a:latin typeface="Open Sauce Italics"/>
                </a:rPr>
                <a:t>expérimentale</a:t>
              </a:r>
              <a:r>
                <a:rPr lang="en-US" sz="1200" spc="12" dirty="0">
                  <a:solidFill>
                    <a:srgbClr val="FFFFFF"/>
                  </a:solidFill>
                  <a:latin typeface="Open Sauce Italics"/>
                </a:rPr>
                <a:t> </a:t>
              </a:r>
              <a:r>
                <a:rPr lang="en-US" sz="1200" spc="12" dirty="0" err="1">
                  <a:solidFill>
                    <a:srgbClr val="FFFFFF"/>
                  </a:solidFill>
                  <a:latin typeface="Open Sauce Italics"/>
                </a:rPr>
                <a:t>démontre</a:t>
              </a:r>
              <a:r>
                <a:rPr lang="en-US" sz="1200" spc="12" dirty="0">
                  <a:solidFill>
                    <a:srgbClr val="FFFFFF"/>
                  </a:solidFill>
                  <a:latin typeface="Open Sauce Italics"/>
                </a:rPr>
                <a:t> </a:t>
              </a:r>
              <a:r>
                <a:rPr lang="en-US" sz="1200" spc="12" dirty="0" err="1">
                  <a:solidFill>
                    <a:srgbClr val="FFFFFF"/>
                  </a:solidFill>
                  <a:latin typeface="Open Sauce Italics"/>
                </a:rPr>
                <a:t>notre</a:t>
              </a:r>
              <a:r>
                <a:rPr lang="en-US" sz="1200" spc="12" dirty="0">
                  <a:solidFill>
                    <a:srgbClr val="FFFFFF"/>
                  </a:solidFill>
                  <a:latin typeface="Open Sauce Italics"/>
                </a:rPr>
                <a:t> </a:t>
              </a:r>
              <a:r>
                <a:rPr lang="en-US" sz="1200" spc="12" dirty="0" err="1">
                  <a:solidFill>
                    <a:srgbClr val="FFFFFF"/>
                  </a:solidFill>
                  <a:latin typeface="Open Sauce Italics"/>
                </a:rPr>
                <a:t>capacité</a:t>
              </a:r>
              <a:r>
                <a:rPr lang="en-US" sz="1200" spc="12" dirty="0">
                  <a:solidFill>
                    <a:srgbClr val="FFFFFF"/>
                  </a:solidFill>
                  <a:latin typeface="Open Sauce Italics"/>
                </a:rPr>
                <a:t> à appliquer les concepts </a:t>
              </a:r>
              <a:r>
                <a:rPr lang="en-US" sz="1200" spc="12" dirty="0" err="1">
                  <a:solidFill>
                    <a:srgbClr val="FFFFFF"/>
                  </a:solidFill>
                  <a:latin typeface="Open Sauce Italics"/>
                </a:rPr>
                <a:t>théoriques</a:t>
              </a:r>
              <a:r>
                <a:rPr lang="en-US" sz="1200" spc="12" dirty="0">
                  <a:solidFill>
                    <a:srgbClr val="FFFFFF"/>
                  </a:solidFill>
                  <a:latin typeface="Open Sauce Italics"/>
                </a:rPr>
                <a:t> à des </a:t>
              </a:r>
              <a:r>
                <a:rPr lang="en-US" sz="1200" spc="12" dirty="0" err="1">
                  <a:solidFill>
                    <a:srgbClr val="FFFFFF"/>
                  </a:solidFill>
                  <a:latin typeface="Open Sauce Italics"/>
                </a:rPr>
                <a:t>systèmes</a:t>
              </a:r>
              <a:r>
                <a:rPr lang="en-US" sz="1200" spc="12" dirty="0">
                  <a:solidFill>
                    <a:srgbClr val="FFFFFF"/>
                  </a:solidFill>
                  <a:latin typeface="Open Sauce Italics"/>
                </a:rPr>
                <a:t> </a:t>
              </a:r>
              <a:r>
                <a:rPr lang="en-US" sz="1200" spc="12" dirty="0" err="1">
                  <a:solidFill>
                    <a:srgbClr val="FFFFFF"/>
                  </a:solidFill>
                  <a:latin typeface="Open Sauce Italics"/>
                </a:rPr>
                <a:t>réels</a:t>
              </a:r>
              <a:r>
                <a:rPr lang="en-US" sz="1200" spc="12" dirty="0">
                  <a:solidFill>
                    <a:srgbClr val="FFFFFF"/>
                  </a:solidFill>
                  <a:latin typeface="Open Sauce Italics"/>
                </a:rPr>
                <a:t>.</a:t>
              </a:r>
            </a:p>
          </p:txBody>
        </p:sp>
      </p:grpSp>
      <p:grpSp>
        <p:nvGrpSpPr>
          <p:cNvPr id="13" name="Group 13"/>
          <p:cNvGrpSpPr/>
          <p:nvPr/>
        </p:nvGrpSpPr>
        <p:grpSpPr>
          <a:xfrm>
            <a:off x="9484876" y="3393663"/>
            <a:ext cx="4185607" cy="1608878"/>
            <a:chOff x="0" y="-28575"/>
            <a:chExt cx="1102382" cy="423737"/>
          </a:xfrm>
        </p:grpSpPr>
        <p:sp>
          <p:nvSpPr>
            <p:cNvPr id="14" name="Freeform 14"/>
            <p:cNvSpPr/>
            <p:nvPr/>
          </p:nvSpPr>
          <p:spPr>
            <a:xfrm>
              <a:off x="0" y="0"/>
              <a:ext cx="1102382" cy="366657"/>
            </a:xfrm>
            <a:custGeom>
              <a:avLst/>
              <a:gdLst/>
              <a:ahLst/>
              <a:cxnLst/>
              <a:rect l="l" t="t" r="r" b="b"/>
              <a:pathLst>
                <a:path w="1102382" h="366657">
                  <a:moveTo>
                    <a:pt x="0" y="0"/>
                  </a:moveTo>
                  <a:lnTo>
                    <a:pt x="1102382" y="0"/>
                  </a:lnTo>
                  <a:lnTo>
                    <a:pt x="1102382" y="366657"/>
                  </a:lnTo>
                  <a:lnTo>
                    <a:pt x="0" y="366657"/>
                  </a:lnTo>
                  <a:close/>
                </a:path>
              </a:pathLst>
            </a:custGeom>
            <a:solidFill>
              <a:srgbClr val="1C5739"/>
            </a:solidFill>
          </p:spPr>
        </p:sp>
        <p:sp>
          <p:nvSpPr>
            <p:cNvPr id="15" name="TextBox 15"/>
            <p:cNvSpPr txBox="1"/>
            <p:nvPr/>
          </p:nvSpPr>
          <p:spPr>
            <a:xfrm>
              <a:off x="0" y="-28575"/>
              <a:ext cx="1093901" cy="423737"/>
            </a:xfrm>
            <a:prstGeom prst="rect">
              <a:avLst/>
            </a:prstGeom>
          </p:spPr>
          <p:txBody>
            <a:bodyPr lIns="50800" tIns="50800" rIns="50800" bIns="50800" rtlCol="0" anchor="ctr"/>
            <a:lstStyle/>
            <a:p>
              <a:pPr algn="ctr">
                <a:lnSpc>
                  <a:spcPts val="2596"/>
                </a:lnSpc>
              </a:pPr>
              <a:r>
                <a:rPr lang="en-US" sz="1881" spc="18" dirty="0">
                  <a:solidFill>
                    <a:srgbClr val="FFFFFF"/>
                  </a:solidFill>
                  <a:latin typeface="Open Sauce Italics"/>
                </a:rPr>
                <a:t>Simulation #3: </a:t>
              </a:r>
            </a:p>
            <a:p>
              <a:pPr marL="0" lvl="0" indent="0" algn="ctr">
                <a:lnSpc>
                  <a:spcPts val="2596"/>
                </a:lnSpc>
                <a:spcBef>
                  <a:spcPct val="0"/>
                </a:spcBef>
              </a:pPr>
              <a:r>
                <a:rPr lang="en-US" sz="1881" spc="18" dirty="0" err="1">
                  <a:solidFill>
                    <a:srgbClr val="FFFFFF"/>
                  </a:solidFill>
                  <a:latin typeface="Open Sauce Italics"/>
                </a:rPr>
                <a:t>Régulateur</a:t>
              </a:r>
              <a:r>
                <a:rPr lang="en-US" sz="1881" spc="18" dirty="0">
                  <a:solidFill>
                    <a:srgbClr val="FFFFFF"/>
                  </a:solidFill>
                  <a:latin typeface="Open Sauce Italics"/>
                </a:rPr>
                <a:t> LQR pour un robot </a:t>
              </a:r>
              <a:r>
                <a:rPr lang="en-US" sz="1881" spc="18" dirty="0" err="1">
                  <a:solidFill>
                    <a:srgbClr val="FFFFFF"/>
                  </a:solidFill>
                  <a:latin typeface="Open Sauce Italics"/>
                </a:rPr>
                <a:t>modélisant</a:t>
              </a:r>
              <a:r>
                <a:rPr lang="en-US" sz="1881" spc="18" dirty="0">
                  <a:solidFill>
                    <a:srgbClr val="FFFFFF"/>
                  </a:solidFill>
                  <a:latin typeface="Open Sauce Italics"/>
                </a:rPr>
                <a:t> le </a:t>
              </a:r>
              <a:r>
                <a:rPr lang="en-US" sz="1881" spc="18" dirty="0" err="1">
                  <a:solidFill>
                    <a:srgbClr val="FFFFFF"/>
                  </a:solidFill>
                  <a:latin typeface="Open Sauce Italics"/>
                </a:rPr>
                <a:t>système</a:t>
              </a:r>
              <a:r>
                <a:rPr lang="en-US" sz="1881" spc="18" dirty="0">
                  <a:solidFill>
                    <a:srgbClr val="FFFFFF"/>
                  </a:solidFill>
                  <a:latin typeface="Open Sauce Italics"/>
                </a:rPr>
                <a:t> physique DIP dans ROS</a:t>
              </a:r>
            </a:p>
          </p:txBody>
        </p:sp>
      </p:grpSp>
      <p:grpSp>
        <p:nvGrpSpPr>
          <p:cNvPr id="16" name="Group 16"/>
          <p:cNvGrpSpPr/>
          <p:nvPr/>
        </p:nvGrpSpPr>
        <p:grpSpPr>
          <a:xfrm>
            <a:off x="9484876" y="7853111"/>
            <a:ext cx="4334574" cy="2142836"/>
            <a:chOff x="0" y="-28575"/>
            <a:chExt cx="1141616" cy="564368"/>
          </a:xfrm>
        </p:grpSpPr>
        <p:sp>
          <p:nvSpPr>
            <p:cNvPr id="17" name="Freeform 17"/>
            <p:cNvSpPr/>
            <p:nvPr/>
          </p:nvSpPr>
          <p:spPr>
            <a:xfrm>
              <a:off x="0" y="0"/>
              <a:ext cx="1105062" cy="499875"/>
            </a:xfrm>
            <a:custGeom>
              <a:avLst/>
              <a:gdLst/>
              <a:ahLst/>
              <a:cxnLst/>
              <a:rect l="l" t="t" r="r" b="b"/>
              <a:pathLst>
                <a:path w="1105062" h="499875">
                  <a:moveTo>
                    <a:pt x="0" y="0"/>
                  </a:moveTo>
                  <a:lnTo>
                    <a:pt x="1105062" y="0"/>
                  </a:lnTo>
                  <a:lnTo>
                    <a:pt x="1105062" y="499875"/>
                  </a:lnTo>
                  <a:lnTo>
                    <a:pt x="0" y="499875"/>
                  </a:lnTo>
                  <a:close/>
                </a:path>
              </a:pathLst>
            </a:custGeom>
            <a:solidFill>
              <a:srgbClr val="397D5A"/>
            </a:solidFill>
          </p:spPr>
        </p:sp>
        <p:sp>
          <p:nvSpPr>
            <p:cNvPr id="18" name="TextBox 18"/>
            <p:cNvSpPr txBox="1"/>
            <p:nvPr/>
          </p:nvSpPr>
          <p:spPr>
            <a:xfrm>
              <a:off x="0" y="-28575"/>
              <a:ext cx="1141616" cy="564368"/>
            </a:xfrm>
            <a:prstGeom prst="rect">
              <a:avLst/>
            </a:prstGeom>
          </p:spPr>
          <p:txBody>
            <a:bodyPr lIns="114300" tIns="114300" rIns="114300" bIns="114300" rtlCol="0" anchor="ctr"/>
            <a:lstStyle/>
            <a:p>
              <a:pPr marL="0" lvl="0" indent="0" algn="ctr">
                <a:lnSpc>
                  <a:spcPts val="1518"/>
                </a:lnSpc>
                <a:spcBef>
                  <a:spcPct val="0"/>
                </a:spcBef>
              </a:pPr>
              <a:r>
                <a:rPr lang="en-US" sz="1100" spc="11" dirty="0">
                  <a:solidFill>
                    <a:srgbClr val="FFFFFF"/>
                  </a:solidFill>
                  <a:latin typeface="Open Sauce Italics"/>
                </a:rPr>
                <a:t>ROS (Robot Operating System) </a:t>
              </a:r>
              <a:r>
                <a:rPr lang="en-US" sz="1100" spc="11" dirty="0" err="1">
                  <a:solidFill>
                    <a:srgbClr val="FFFFFF"/>
                  </a:solidFill>
                  <a:latin typeface="Open Sauce Italics"/>
                </a:rPr>
                <a:t>offre</a:t>
              </a:r>
              <a:r>
                <a:rPr lang="en-US" sz="1100" spc="11" dirty="0">
                  <a:solidFill>
                    <a:srgbClr val="FFFFFF"/>
                  </a:solidFill>
                  <a:latin typeface="Open Sauce Italics"/>
                </a:rPr>
                <a:t> </a:t>
              </a:r>
              <a:r>
                <a:rPr lang="en-US" sz="1100" spc="11" dirty="0" err="1">
                  <a:solidFill>
                    <a:srgbClr val="FFFFFF"/>
                  </a:solidFill>
                  <a:latin typeface="Open Sauce Italics"/>
                </a:rPr>
                <a:t>une</a:t>
              </a:r>
              <a:r>
                <a:rPr lang="en-US" sz="1100" spc="11" dirty="0">
                  <a:solidFill>
                    <a:srgbClr val="FFFFFF"/>
                  </a:solidFill>
                  <a:latin typeface="Open Sauce Italics"/>
                </a:rPr>
                <a:t> </a:t>
              </a:r>
              <a:r>
                <a:rPr lang="en-US" sz="1100" spc="11" dirty="0" err="1">
                  <a:solidFill>
                    <a:srgbClr val="FFFFFF"/>
                  </a:solidFill>
                  <a:latin typeface="Open Sauce Italics"/>
                </a:rPr>
                <a:t>plateforme</a:t>
              </a:r>
              <a:r>
                <a:rPr lang="en-US" sz="1100" spc="11" dirty="0">
                  <a:solidFill>
                    <a:srgbClr val="FFFFFF"/>
                  </a:solidFill>
                  <a:latin typeface="Open Sauce Italics"/>
                </a:rPr>
                <a:t> </a:t>
              </a:r>
              <a:r>
                <a:rPr lang="en-US" sz="1100" spc="11" dirty="0" err="1">
                  <a:solidFill>
                    <a:srgbClr val="FFFFFF"/>
                  </a:solidFill>
                  <a:latin typeface="Open Sauce Italics"/>
                </a:rPr>
                <a:t>puissante</a:t>
              </a:r>
              <a:r>
                <a:rPr lang="en-US" sz="1100" spc="11" dirty="0">
                  <a:solidFill>
                    <a:srgbClr val="FFFFFF"/>
                  </a:solidFill>
                  <a:latin typeface="Open Sauce Italics"/>
                </a:rPr>
                <a:t> pour les simulations et le </a:t>
              </a:r>
              <a:r>
                <a:rPr lang="en-US" sz="1100" spc="11" dirty="0" err="1">
                  <a:solidFill>
                    <a:srgbClr val="FFFFFF"/>
                  </a:solidFill>
                  <a:latin typeface="Open Sauce Italics"/>
                </a:rPr>
                <a:t>contrôle</a:t>
              </a:r>
              <a:r>
                <a:rPr lang="en-US" sz="1100" spc="11" dirty="0">
                  <a:solidFill>
                    <a:srgbClr val="FFFFFF"/>
                  </a:solidFill>
                  <a:latin typeface="Open Sauce Italics"/>
                </a:rPr>
                <a:t> </a:t>
              </a:r>
              <a:r>
                <a:rPr lang="en-US" sz="1100" spc="11" dirty="0" err="1">
                  <a:solidFill>
                    <a:srgbClr val="FFFFFF"/>
                  </a:solidFill>
                  <a:latin typeface="Open Sauce Italics"/>
                </a:rPr>
                <a:t>robotique</a:t>
              </a:r>
              <a:r>
                <a:rPr lang="en-US" sz="1100" spc="11" dirty="0">
                  <a:solidFill>
                    <a:srgbClr val="FFFFFF"/>
                  </a:solidFill>
                  <a:latin typeface="Open Sauce Italics"/>
                </a:rPr>
                <a:t>. Dans </a:t>
              </a:r>
              <a:r>
                <a:rPr lang="en-US" sz="1100" spc="11" dirty="0" err="1">
                  <a:solidFill>
                    <a:srgbClr val="FFFFFF"/>
                  </a:solidFill>
                  <a:latin typeface="Open Sauce Italics"/>
                </a:rPr>
                <a:t>cette</a:t>
              </a:r>
              <a:r>
                <a:rPr lang="en-US" sz="1100" spc="11" dirty="0">
                  <a:solidFill>
                    <a:srgbClr val="FFFFFF"/>
                  </a:solidFill>
                  <a:latin typeface="Open Sauce Italics"/>
                </a:rPr>
                <a:t> section, nous </a:t>
              </a:r>
              <a:r>
                <a:rPr lang="en-US" sz="1100" spc="11" dirty="0" err="1">
                  <a:solidFill>
                    <a:srgbClr val="FFFFFF"/>
                  </a:solidFill>
                  <a:latin typeface="Open Sauce Italics"/>
                </a:rPr>
                <a:t>présentons</a:t>
              </a:r>
              <a:r>
                <a:rPr lang="en-US" sz="1100" spc="11" dirty="0">
                  <a:solidFill>
                    <a:srgbClr val="FFFFFF"/>
                  </a:solidFill>
                  <a:latin typeface="Open Sauce Italics"/>
                </a:rPr>
                <a:t> </a:t>
              </a:r>
              <a:r>
                <a:rPr lang="en-US" sz="1100" spc="11" dirty="0" err="1">
                  <a:solidFill>
                    <a:srgbClr val="FFFFFF"/>
                  </a:solidFill>
                  <a:latin typeface="Open Sauce Italics"/>
                </a:rPr>
                <a:t>notre</a:t>
              </a:r>
              <a:r>
                <a:rPr lang="en-US" sz="1100" spc="11" dirty="0">
                  <a:solidFill>
                    <a:srgbClr val="FFFFFF"/>
                  </a:solidFill>
                  <a:latin typeface="Open Sauce Italics"/>
                </a:rPr>
                <a:t> simulation physique d'un </a:t>
              </a:r>
              <a:r>
                <a:rPr lang="en-US" sz="1100" spc="11" dirty="0" err="1">
                  <a:solidFill>
                    <a:srgbClr val="FFFFFF"/>
                  </a:solidFill>
                  <a:latin typeface="Open Sauce Italics"/>
                </a:rPr>
                <a:t>régulateur</a:t>
              </a:r>
              <a:r>
                <a:rPr lang="en-US" sz="1100" spc="11" dirty="0">
                  <a:solidFill>
                    <a:srgbClr val="FFFFFF"/>
                  </a:solidFill>
                  <a:latin typeface="Open Sauce Italics"/>
                </a:rPr>
                <a:t> LQR pour un robot </a:t>
              </a:r>
              <a:r>
                <a:rPr lang="en-US" sz="1100" spc="11" dirty="0" err="1">
                  <a:solidFill>
                    <a:srgbClr val="FFFFFF"/>
                  </a:solidFill>
                  <a:latin typeface="Open Sauce Italics"/>
                </a:rPr>
                <a:t>modélisant</a:t>
              </a:r>
              <a:r>
                <a:rPr lang="en-US" sz="1100" spc="11" dirty="0">
                  <a:solidFill>
                    <a:srgbClr val="FFFFFF"/>
                  </a:solidFill>
                  <a:latin typeface="Open Sauce Italics"/>
                </a:rPr>
                <a:t> le </a:t>
              </a:r>
              <a:r>
                <a:rPr lang="en-US" sz="1100" spc="11" dirty="0" err="1">
                  <a:solidFill>
                    <a:srgbClr val="FFFFFF"/>
                  </a:solidFill>
                  <a:latin typeface="Open Sauce Italics"/>
                </a:rPr>
                <a:t>système</a:t>
              </a:r>
              <a:r>
                <a:rPr lang="en-US" sz="1100" spc="11" dirty="0">
                  <a:solidFill>
                    <a:srgbClr val="FFFFFF"/>
                  </a:solidFill>
                  <a:latin typeface="Open Sauce Italics"/>
                </a:rPr>
                <a:t> du double pendule </a:t>
              </a:r>
              <a:r>
                <a:rPr lang="en-US" sz="1100" spc="11" dirty="0" err="1">
                  <a:solidFill>
                    <a:srgbClr val="FFFFFF"/>
                  </a:solidFill>
                  <a:latin typeface="Open Sauce Italics"/>
                </a:rPr>
                <a:t>inversé</a:t>
              </a:r>
              <a:r>
                <a:rPr lang="en-US" sz="1100" spc="11" dirty="0">
                  <a:solidFill>
                    <a:srgbClr val="FFFFFF"/>
                  </a:solidFill>
                  <a:latin typeface="Open Sauce Italics"/>
                </a:rPr>
                <a:t> sur un chariot dans le cadre de ROS et Gazebo. </a:t>
              </a:r>
              <a:r>
                <a:rPr lang="en-US" sz="1100" spc="11" dirty="0" err="1">
                  <a:solidFill>
                    <a:srgbClr val="FFFFFF"/>
                  </a:solidFill>
                  <a:latin typeface="Open Sauce Italics"/>
                </a:rPr>
                <a:t>Cette</a:t>
              </a:r>
              <a:r>
                <a:rPr lang="en-US" sz="1100" spc="11" dirty="0">
                  <a:solidFill>
                    <a:srgbClr val="FFFFFF"/>
                  </a:solidFill>
                  <a:latin typeface="Open Sauce Italics"/>
                </a:rPr>
                <a:t> simulation </a:t>
              </a:r>
              <a:r>
                <a:rPr lang="en-US" sz="1100" spc="11" dirty="0" err="1">
                  <a:solidFill>
                    <a:srgbClr val="FFFFFF"/>
                  </a:solidFill>
                  <a:latin typeface="Open Sauce Italics"/>
                </a:rPr>
                <a:t>réaliste</a:t>
              </a:r>
              <a:r>
                <a:rPr lang="en-US" sz="1100" spc="11" dirty="0">
                  <a:solidFill>
                    <a:srgbClr val="FFFFFF"/>
                  </a:solidFill>
                  <a:latin typeface="Open Sauce Italics"/>
                </a:rPr>
                <a:t> nous a </a:t>
              </a:r>
              <a:r>
                <a:rPr lang="en-US" sz="1100" spc="11" dirty="0" err="1">
                  <a:solidFill>
                    <a:srgbClr val="FFFFFF"/>
                  </a:solidFill>
                  <a:latin typeface="Open Sauce Italics"/>
                </a:rPr>
                <a:t>permis</a:t>
              </a:r>
              <a:r>
                <a:rPr lang="en-US" sz="1100" spc="11" dirty="0">
                  <a:solidFill>
                    <a:srgbClr val="FFFFFF"/>
                  </a:solidFill>
                  <a:latin typeface="Open Sauce Italics"/>
                </a:rPr>
                <a:t> </a:t>
              </a:r>
              <a:r>
                <a:rPr lang="en-US" sz="1100" spc="11" dirty="0" err="1">
                  <a:solidFill>
                    <a:srgbClr val="FFFFFF"/>
                  </a:solidFill>
                  <a:latin typeface="Open Sauce Italics"/>
                </a:rPr>
                <a:t>d'évaluer</a:t>
              </a:r>
              <a:r>
                <a:rPr lang="en-US" sz="1100" spc="11" dirty="0">
                  <a:solidFill>
                    <a:srgbClr val="FFFFFF"/>
                  </a:solidFill>
                  <a:latin typeface="Open Sauce Italics"/>
                </a:rPr>
                <a:t> le </a:t>
              </a:r>
              <a:r>
                <a:rPr lang="en-US" sz="1100" spc="11" dirty="0" err="1">
                  <a:solidFill>
                    <a:srgbClr val="FFFFFF"/>
                  </a:solidFill>
                  <a:latin typeface="Open Sauce Italics"/>
                </a:rPr>
                <a:t>comportement</a:t>
              </a:r>
              <a:r>
                <a:rPr lang="en-US" sz="1100" spc="11" dirty="0">
                  <a:solidFill>
                    <a:srgbClr val="FFFFFF"/>
                  </a:solidFill>
                  <a:latin typeface="Open Sauce Italics"/>
                </a:rPr>
                <a:t> du </a:t>
              </a:r>
              <a:r>
                <a:rPr lang="en-US" sz="1100" spc="11" dirty="0" err="1">
                  <a:solidFill>
                    <a:srgbClr val="FFFFFF"/>
                  </a:solidFill>
                  <a:latin typeface="Open Sauce Italics"/>
                </a:rPr>
                <a:t>système</a:t>
              </a:r>
              <a:r>
                <a:rPr lang="en-US" sz="1100" spc="11" dirty="0">
                  <a:solidFill>
                    <a:srgbClr val="FFFFFF"/>
                  </a:solidFill>
                  <a:latin typeface="Open Sauce Italics"/>
                </a:rPr>
                <a:t> dans un </a:t>
              </a:r>
              <a:r>
                <a:rPr lang="en-US" sz="1100" spc="11" dirty="0" err="1">
                  <a:solidFill>
                    <a:srgbClr val="FFFFFF"/>
                  </a:solidFill>
                  <a:latin typeface="Open Sauce Italics"/>
                </a:rPr>
                <a:t>environnement</a:t>
              </a:r>
              <a:r>
                <a:rPr lang="en-US" sz="1100" spc="11" dirty="0">
                  <a:solidFill>
                    <a:srgbClr val="FFFFFF"/>
                  </a:solidFill>
                  <a:latin typeface="Open Sauce Italics"/>
                </a:rPr>
                <a:t> </a:t>
              </a:r>
              <a:r>
                <a:rPr lang="en-US" sz="1100" spc="11" dirty="0" err="1">
                  <a:solidFill>
                    <a:srgbClr val="FFFFFF"/>
                  </a:solidFill>
                  <a:latin typeface="Open Sauce Italics"/>
                </a:rPr>
                <a:t>virtuel</a:t>
              </a:r>
              <a:r>
                <a:rPr lang="en-US" sz="1100" spc="11" dirty="0">
                  <a:solidFill>
                    <a:srgbClr val="FFFFFF"/>
                  </a:solidFill>
                  <a:latin typeface="Open Sauce Italics"/>
                </a:rPr>
                <a:t> et de </a:t>
              </a:r>
              <a:r>
                <a:rPr lang="en-US" sz="1100" spc="11" dirty="0" err="1">
                  <a:solidFill>
                    <a:srgbClr val="FFFFFF"/>
                  </a:solidFill>
                  <a:latin typeface="Open Sauce Italics"/>
                </a:rPr>
                <a:t>démontrer</a:t>
              </a:r>
              <a:r>
                <a:rPr lang="en-US" sz="1100" spc="11" dirty="0">
                  <a:solidFill>
                    <a:srgbClr val="FFFFFF"/>
                  </a:solidFill>
                  <a:latin typeface="Open Sauce Italics"/>
                </a:rPr>
                <a:t> </a:t>
              </a:r>
              <a:r>
                <a:rPr lang="en-US" sz="1100" spc="11" dirty="0" err="1">
                  <a:solidFill>
                    <a:srgbClr val="FFFFFF"/>
                  </a:solidFill>
                  <a:latin typeface="Open Sauce Italics"/>
                </a:rPr>
                <a:t>notre</a:t>
              </a:r>
              <a:r>
                <a:rPr lang="en-US" sz="1100" spc="11" dirty="0">
                  <a:solidFill>
                    <a:srgbClr val="FFFFFF"/>
                  </a:solidFill>
                  <a:latin typeface="Open Sauce Italics"/>
                </a:rPr>
                <a:t> </a:t>
              </a:r>
              <a:r>
                <a:rPr lang="en-US" sz="1100" spc="11" dirty="0" err="1">
                  <a:solidFill>
                    <a:srgbClr val="FFFFFF"/>
                  </a:solidFill>
                  <a:latin typeface="Open Sauce Italics"/>
                </a:rPr>
                <a:t>compétence</a:t>
              </a:r>
              <a:r>
                <a:rPr lang="en-US" sz="1100" spc="11" dirty="0">
                  <a:solidFill>
                    <a:srgbClr val="FFFFFF"/>
                  </a:solidFill>
                  <a:latin typeface="Open Sauce Italics"/>
                </a:rPr>
                <a:t> dans </a:t>
              </a:r>
              <a:r>
                <a:rPr lang="en-US" sz="1100" spc="11" dirty="0" err="1">
                  <a:solidFill>
                    <a:srgbClr val="FFFFFF"/>
                  </a:solidFill>
                  <a:latin typeface="Open Sauce Italics"/>
                </a:rPr>
                <a:t>l'utilisation</a:t>
              </a:r>
              <a:r>
                <a:rPr lang="en-US" sz="1100" spc="11" dirty="0">
                  <a:solidFill>
                    <a:srgbClr val="FFFFFF"/>
                  </a:solidFill>
                  <a:latin typeface="Open Sauce Italics"/>
                </a:rPr>
                <a:t> </a:t>
              </a:r>
              <a:r>
                <a:rPr lang="en-US" sz="1100" spc="11" dirty="0" err="1">
                  <a:solidFill>
                    <a:srgbClr val="FFFFFF"/>
                  </a:solidFill>
                  <a:latin typeface="Open Sauce Italics"/>
                </a:rPr>
                <a:t>d'outils</a:t>
              </a:r>
              <a:r>
                <a:rPr lang="en-US" sz="1100" spc="11" dirty="0">
                  <a:solidFill>
                    <a:srgbClr val="FFFFFF"/>
                  </a:solidFill>
                  <a:latin typeface="Open Sauce Italics"/>
                </a:rPr>
                <a:t> de simulation </a:t>
              </a:r>
              <a:r>
                <a:rPr lang="en-US" sz="1100" spc="11" dirty="0" err="1">
                  <a:solidFill>
                    <a:srgbClr val="FFFFFF"/>
                  </a:solidFill>
                  <a:latin typeface="Open Sauce Italics"/>
                </a:rPr>
                <a:t>avancés</a:t>
              </a:r>
              <a:r>
                <a:rPr lang="en-US" sz="1100" spc="11" dirty="0">
                  <a:solidFill>
                    <a:srgbClr val="FFFFFF"/>
                  </a:solidFill>
                  <a:latin typeface="Open Sauce Italics"/>
                </a:rPr>
                <a:t>.</a:t>
              </a:r>
            </a:p>
          </p:txBody>
        </p:sp>
      </p:grpSp>
      <p:grpSp>
        <p:nvGrpSpPr>
          <p:cNvPr id="19" name="Group 19"/>
          <p:cNvGrpSpPr/>
          <p:nvPr/>
        </p:nvGrpSpPr>
        <p:grpSpPr>
          <a:xfrm>
            <a:off x="13870601" y="3363881"/>
            <a:ext cx="4235719" cy="1586280"/>
            <a:chOff x="0" y="-28575"/>
            <a:chExt cx="1115580" cy="417786"/>
          </a:xfrm>
        </p:grpSpPr>
        <p:sp>
          <p:nvSpPr>
            <p:cNvPr id="20" name="Freeform 20"/>
            <p:cNvSpPr/>
            <p:nvPr/>
          </p:nvSpPr>
          <p:spPr>
            <a:xfrm>
              <a:off x="0" y="0"/>
              <a:ext cx="1115580" cy="372669"/>
            </a:xfrm>
            <a:custGeom>
              <a:avLst/>
              <a:gdLst/>
              <a:ahLst/>
              <a:cxnLst/>
              <a:rect l="l" t="t" r="r" b="b"/>
              <a:pathLst>
                <a:path w="1115580" h="372669">
                  <a:moveTo>
                    <a:pt x="0" y="0"/>
                  </a:moveTo>
                  <a:lnTo>
                    <a:pt x="1115580" y="0"/>
                  </a:lnTo>
                  <a:lnTo>
                    <a:pt x="1115580" y="372669"/>
                  </a:lnTo>
                  <a:lnTo>
                    <a:pt x="0" y="372669"/>
                  </a:lnTo>
                  <a:close/>
                </a:path>
              </a:pathLst>
            </a:custGeom>
            <a:solidFill>
              <a:srgbClr val="1C5739"/>
            </a:solidFill>
          </p:spPr>
        </p:sp>
        <p:sp>
          <p:nvSpPr>
            <p:cNvPr id="21" name="TextBox 21"/>
            <p:cNvSpPr txBox="1"/>
            <p:nvPr/>
          </p:nvSpPr>
          <p:spPr>
            <a:xfrm>
              <a:off x="0" y="-28575"/>
              <a:ext cx="1115580" cy="417786"/>
            </a:xfrm>
            <a:prstGeom prst="rect">
              <a:avLst/>
            </a:prstGeom>
          </p:spPr>
          <p:txBody>
            <a:bodyPr lIns="50800" tIns="50800" rIns="50800" bIns="50800" rtlCol="0" anchor="ctr"/>
            <a:lstStyle/>
            <a:p>
              <a:pPr algn="ctr">
                <a:lnSpc>
                  <a:spcPts val="2596"/>
                </a:lnSpc>
              </a:pPr>
              <a:r>
                <a:rPr lang="en-US" sz="1881" spc="18" dirty="0">
                  <a:solidFill>
                    <a:srgbClr val="FFFFFF"/>
                  </a:solidFill>
                  <a:latin typeface="Open Sauce Italics"/>
                </a:rPr>
                <a:t>Simulation #4 : </a:t>
              </a:r>
            </a:p>
            <a:p>
              <a:pPr marL="0" lvl="0" indent="0" algn="ctr">
                <a:lnSpc>
                  <a:spcPts val="2458"/>
                </a:lnSpc>
                <a:spcBef>
                  <a:spcPct val="0"/>
                </a:spcBef>
              </a:pPr>
              <a:r>
                <a:rPr lang="en-US" sz="1781" spc="17" dirty="0" err="1">
                  <a:solidFill>
                    <a:srgbClr val="FFFFFF"/>
                  </a:solidFill>
                  <a:latin typeface="Open Sauce Italics"/>
                </a:rPr>
                <a:t>Apprentissage</a:t>
              </a:r>
              <a:r>
                <a:rPr lang="en-US" sz="1781" spc="17" dirty="0">
                  <a:solidFill>
                    <a:srgbClr val="FFFFFF"/>
                  </a:solidFill>
                  <a:latin typeface="Open Sauce Italics"/>
                </a:rPr>
                <a:t> par </a:t>
              </a:r>
              <a:r>
                <a:rPr lang="en-US" sz="1781" spc="17" dirty="0" err="1">
                  <a:solidFill>
                    <a:srgbClr val="FFFFFF"/>
                  </a:solidFill>
                  <a:latin typeface="Open Sauce Italics"/>
                </a:rPr>
                <a:t>renforcement</a:t>
              </a:r>
              <a:r>
                <a:rPr lang="en-US" sz="1781" spc="17" dirty="0">
                  <a:solidFill>
                    <a:srgbClr val="FFFFFF"/>
                  </a:solidFill>
                  <a:latin typeface="Open Sauce Italics"/>
                </a:rPr>
                <a:t> - Recherche de </a:t>
              </a:r>
              <a:r>
                <a:rPr lang="en-US" sz="1781" spc="17" dirty="0" err="1">
                  <a:solidFill>
                    <a:srgbClr val="FFFFFF"/>
                  </a:solidFill>
                  <a:latin typeface="Open Sauce Italics"/>
                </a:rPr>
                <a:t>stratégies</a:t>
              </a:r>
              <a:r>
                <a:rPr lang="en-US" sz="1781" spc="17" dirty="0">
                  <a:solidFill>
                    <a:srgbClr val="FFFFFF"/>
                  </a:solidFill>
                  <a:latin typeface="Open Sauce Italics"/>
                </a:rPr>
                <a:t> de haute </a:t>
              </a:r>
              <a:r>
                <a:rPr lang="en-US" sz="1781" spc="17" dirty="0" err="1">
                  <a:solidFill>
                    <a:srgbClr val="FFFFFF"/>
                  </a:solidFill>
                  <a:latin typeface="Open Sauce Italics"/>
                </a:rPr>
                <a:t>qualité</a:t>
              </a:r>
              <a:r>
                <a:rPr lang="en-US" sz="1781" spc="17" dirty="0">
                  <a:solidFill>
                    <a:srgbClr val="FFFFFF"/>
                  </a:solidFill>
                  <a:latin typeface="Open Sauce Italics"/>
                </a:rPr>
                <a:t> pour le </a:t>
              </a:r>
              <a:r>
                <a:rPr lang="en-US" sz="1781" spc="17" dirty="0" err="1">
                  <a:solidFill>
                    <a:srgbClr val="FFFFFF"/>
                  </a:solidFill>
                  <a:latin typeface="Open Sauce Italics"/>
                </a:rPr>
                <a:t>système</a:t>
              </a:r>
              <a:r>
                <a:rPr lang="en-US" sz="1781" spc="17" dirty="0">
                  <a:solidFill>
                    <a:srgbClr val="FFFFFF"/>
                  </a:solidFill>
                  <a:latin typeface="Open Sauce Italics"/>
                </a:rPr>
                <a:t> DIP</a:t>
              </a:r>
            </a:p>
          </p:txBody>
        </p:sp>
      </p:grpSp>
      <p:grpSp>
        <p:nvGrpSpPr>
          <p:cNvPr id="22" name="Group 22"/>
          <p:cNvGrpSpPr/>
          <p:nvPr/>
        </p:nvGrpSpPr>
        <p:grpSpPr>
          <a:xfrm>
            <a:off x="13878810" y="7874313"/>
            <a:ext cx="4235719" cy="2121633"/>
            <a:chOff x="0" y="-28575"/>
            <a:chExt cx="1115580" cy="558784"/>
          </a:xfrm>
        </p:grpSpPr>
        <p:sp>
          <p:nvSpPr>
            <p:cNvPr id="23" name="Freeform 23"/>
            <p:cNvSpPr/>
            <p:nvPr/>
          </p:nvSpPr>
          <p:spPr>
            <a:xfrm>
              <a:off x="0" y="0"/>
              <a:ext cx="1115580" cy="499614"/>
            </a:xfrm>
            <a:custGeom>
              <a:avLst/>
              <a:gdLst/>
              <a:ahLst/>
              <a:cxnLst/>
              <a:rect l="l" t="t" r="r" b="b"/>
              <a:pathLst>
                <a:path w="1115580" h="499614">
                  <a:moveTo>
                    <a:pt x="0" y="0"/>
                  </a:moveTo>
                  <a:lnTo>
                    <a:pt x="1115580" y="0"/>
                  </a:lnTo>
                  <a:lnTo>
                    <a:pt x="1115580" y="499614"/>
                  </a:lnTo>
                  <a:lnTo>
                    <a:pt x="0" y="499614"/>
                  </a:lnTo>
                  <a:close/>
                </a:path>
              </a:pathLst>
            </a:custGeom>
            <a:solidFill>
              <a:srgbClr val="397D5A"/>
            </a:solidFill>
          </p:spPr>
        </p:sp>
        <p:sp>
          <p:nvSpPr>
            <p:cNvPr id="24" name="TextBox 24"/>
            <p:cNvSpPr txBox="1"/>
            <p:nvPr/>
          </p:nvSpPr>
          <p:spPr>
            <a:xfrm>
              <a:off x="0" y="-28575"/>
              <a:ext cx="1113418" cy="558784"/>
            </a:xfrm>
            <a:prstGeom prst="rect">
              <a:avLst/>
            </a:prstGeom>
          </p:spPr>
          <p:txBody>
            <a:bodyPr lIns="114300" tIns="114300" rIns="114300" bIns="114300" rtlCol="0" anchor="ctr"/>
            <a:lstStyle/>
            <a:p>
              <a:pPr marL="0" lvl="0" indent="0" algn="ctr">
                <a:lnSpc>
                  <a:spcPts val="1518"/>
                </a:lnSpc>
                <a:spcBef>
                  <a:spcPct val="0"/>
                </a:spcBef>
              </a:pPr>
              <a:r>
                <a:rPr lang="en-US" sz="1100" spc="11" dirty="0">
                  <a:solidFill>
                    <a:srgbClr val="FFFFFF"/>
                  </a:solidFill>
                  <a:latin typeface="Open Sauce Italics"/>
                </a:rPr>
                <a:t>Dans </a:t>
              </a:r>
              <a:r>
                <a:rPr lang="en-US" sz="1100" spc="11" dirty="0" err="1">
                  <a:solidFill>
                    <a:srgbClr val="FFFFFF"/>
                  </a:solidFill>
                  <a:latin typeface="Open Sauce Italics"/>
                </a:rPr>
                <a:t>cette</a:t>
              </a:r>
              <a:r>
                <a:rPr lang="en-US" sz="1100" spc="11" dirty="0">
                  <a:solidFill>
                    <a:srgbClr val="FFFFFF"/>
                  </a:solidFill>
                  <a:latin typeface="Open Sauce Italics"/>
                </a:rPr>
                <a:t> section, nous </a:t>
              </a:r>
              <a:r>
                <a:rPr lang="en-US" sz="1100" spc="11" dirty="0" err="1">
                  <a:solidFill>
                    <a:srgbClr val="FFFFFF"/>
                  </a:solidFill>
                  <a:latin typeface="Open Sauce Italics"/>
                </a:rPr>
                <a:t>avons</a:t>
              </a:r>
              <a:r>
                <a:rPr lang="en-US" sz="1100" spc="11" dirty="0">
                  <a:solidFill>
                    <a:srgbClr val="FFFFFF"/>
                  </a:solidFill>
                  <a:latin typeface="Open Sauce Italics"/>
                </a:rPr>
                <a:t> mis </a:t>
              </a:r>
              <a:r>
                <a:rPr lang="en-US" sz="1100" spc="11" dirty="0" err="1">
                  <a:solidFill>
                    <a:srgbClr val="FFFFFF"/>
                  </a:solidFill>
                  <a:latin typeface="Open Sauce Italics"/>
                </a:rPr>
                <a:t>en</a:t>
              </a:r>
              <a:r>
                <a:rPr lang="en-US" sz="1100" spc="11" dirty="0">
                  <a:solidFill>
                    <a:srgbClr val="FFFFFF"/>
                  </a:solidFill>
                  <a:latin typeface="Open Sauce Italics"/>
                </a:rPr>
                <a:t> </a:t>
              </a:r>
              <a:r>
                <a:rPr lang="en-US" sz="1100" spc="11" dirty="0" err="1">
                  <a:solidFill>
                    <a:srgbClr val="FFFFFF"/>
                  </a:solidFill>
                  <a:latin typeface="Open Sauce Italics"/>
                </a:rPr>
                <a:t>œuvre</a:t>
              </a:r>
              <a:r>
                <a:rPr lang="en-US" sz="1100" spc="11" dirty="0">
                  <a:solidFill>
                    <a:srgbClr val="FFFFFF"/>
                  </a:solidFill>
                  <a:latin typeface="Open Sauce Italics"/>
                </a:rPr>
                <a:t> un </a:t>
              </a:r>
              <a:r>
                <a:rPr lang="en-US" sz="1100" spc="11" dirty="0" err="1">
                  <a:solidFill>
                    <a:srgbClr val="FFFFFF"/>
                  </a:solidFill>
                  <a:latin typeface="Open Sauce Italics"/>
                </a:rPr>
                <a:t>modèle</a:t>
              </a:r>
              <a:r>
                <a:rPr lang="en-US" sz="1100" spc="11" dirty="0">
                  <a:solidFill>
                    <a:srgbClr val="FFFFFF"/>
                  </a:solidFill>
                  <a:latin typeface="Open Sauce Italics"/>
                </a:rPr>
                <a:t> </a:t>
              </a:r>
              <a:r>
                <a:rPr lang="en-US" sz="1100" spc="11" dirty="0" err="1">
                  <a:solidFill>
                    <a:srgbClr val="FFFFFF"/>
                  </a:solidFill>
                  <a:latin typeface="Open Sauce Italics"/>
                </a:rPr>
                <a:t>d'apprentissage</a:t>
              </a:r>
              <a:r>
                <a:rPr lang="en-US" sz="1100" spc="11" dirty="0">
                  <a:solidFill>
                    <a:srgbClr val="FFFFFF"/>
                  </a:solidFill>
                  <a:latin typeface="Open Sauce Italics"/>
                </a:rPr>
                <a:t> par </a:t>
              </a:r>
              <a:r>
                <a:rPr lang="en-US" sz="1100" spc="11" dirty="0" err="1">
                  <a:solidFill>
                    <a:srgbClr val="FFFFFF"/>
                  </a:solidFill>
                  <a:latin typeface="Open Sauce Italics"/>
                </a:rPr>
                <a:t>renforcement</a:t>
              </a:r>
              <a:r>
                <a:rPr lang="en-US" sz="1100" spc="11" dirty="0">
                  <a:solidFill>
                    <a:srgbClr val="FFFFFF"/>
                  </a:solidFill>
                  <a:latin typeface="Open Sauce Italics"/>
                </a:rPr>
                <a:t> (RL) </a:t>
              </a:r>
              <a:r>
                <a:rPr lang="en-US" sz="1100" spc="11" dirty="0" err="1">
                  <a:solidFill>
                    <a:srgbClr val="FFFFFF"/>
                  </a:solidFill>
                  <a:latin typeface="Open Sauce Italics"/>
                </a:rPr>
                <a:t>afin</a:t>
              </a:r>
              <a:r>
                <a:rPr lang="en-US" sz="1100" spc="11" dirty="0">
                  <a:solidFill>
                    <a:srgbClr val="FFFFFF"/>
                  </a:solidFill>
                  <a:latin typeface="Open Sauce Italics"/>
                </a:rPr>
                <a:t> de </a:t>
              </a:r>
              <a:r>
                <a:rPr lang="en-US" sz="1100" spc="11" dirty="0" err="1">
                  <a:solidFill>
                    <a:srgbClr val="FFFFFF"/>
                  </a:solidFill>
                  <a:latin typeface="Open Sauce Italics"/>
                </a:rPr>
                <a:t>rechercher</a:t>
              </a:r>
              <a:r>
                <a:rPr lang="en-US" sz="1100" spc="11" dirty="0">
                  <a:solidFill>
                    <a:srgbClr val="FFFFFF"/>
                  </a:solidFill>
                  <a:latin typeface="Open Sauce Italics"/>
                </a:rPr>
                <a:t> des </a:t>
              </a:r>
              <a:r>
                <a:rPr lang="en-US" sz="1100" spc="11" dirty="0" err="1">
                  <a:solidFill>
                    <a:srgbClr val="FFFFFF"/>
                  </a:solidFill>
                  <a:latin typeface="Open Sauce Italics"/>
                </a:rPr>
                <a:t>stratégies</a:t>
              </a:r>
              <a:r>
                <a:rPr lang="en-US" sz="1100" spc="11" dirty="0">
                  <a:solidFill>
                    <a:srgbClr val="FFFFFF"/>
                  </a:solidFill>
                  <a:latin typeface="Open Sauce Italics"/>
                </a:rPr>
                <a:t> de haute </a:t>
              </a:r>
              <a:r>
                <a:rPr lang="en-US" sz="1100" spc="11" dirty="0" err="1">
                  <a:solidFill>
                    <a:srgbClr val="FFFFFF"/>
                  </a:solidFill>
                  <a:latin typeface="Open Sauce Italics"/>
                </a:rPr>
                <a:t>qualité</a:t>
              </a:r>
              <a:r>
                <a:rPr lang="en-US" sz="1100" spc="11" dirty="0">
                  <a:solidFill>
                    <a:srgbClr val="FFFFFF"/>
                  </a:solidFill>
                  <a:latin typeface="Open Sauce Italics"/>
                </a:rPr>
                <a:t> pour le </a:t>
              </a:r>
              <a:r>
                <a:rPr lang="en-US" sz="1100" spc="11" dirty="0" err="1">
                  <a:solidFill>
                    <a:srgbClr val="FFFFFF"/>
                  </a:solidFill>
                  <a:latin typeface="Open Sauce Italics"/>
                </a:rPr>
                <a:t>système</a:t>
              </a:r>
              <a:r>
                <a:rPr lang="en-US" sz="1100" spc="11" dirty="0">
                  <a:solidFill>
                    <a:srgbClr val="FFFFFF"/>
                  </a:solidFill>
                  <a:latin typeface="Open Sauce Italics"/>
                </a:rPr>
                <a:t> à double pendule </a:t>
              </a:r>
              <a:r>
                <a:rPr lang="en-US" sz="1100" spc="11" dirty="0" err="1">
                  <a:solidFill>
                    <a:srgbClr val="FFFFFF"/>
                  </a:solidFill>
                  <a:latin typeface="Open Sauce Italics"/>
                </a:rPr>
                <a:t>inversé</a:t>
              </a:r>
              <a:r>
                <a:rPr lang="en-US" sz="1100" spc="11" dirty="0">
                  <a:solidFill>
                    <a:srgbClr val="FFFFFF"/>
                  </a:solidFill>
                  <a:latin typeface="Open Sauce Italics"/>
                </a:rPr>
                <a:t>. Notre </a:t>
              </a:r>
              <a:r>
                <a:rPr lang="en-US" sz="1100" spc="11" dirty="0" err="1">
                  <a:solidFill>
                    <a:srgbClr val="FFFFFF"/>
                  </a:solidFill>
                  <a:latin typeface="Open Sauce Italics"/>
                </a:rPr>
                <a:t>objectif</a:t>
              </a:r>
              <a:r>
                <a:rPr lang="en-US" sz="1100" spc="11" dirty="0">
                  <a:solidFill>
                    <a:srgbClr val="FFFFFF"/>
                  </a:solidFill>
                  <a:latin typeface="Open Sauce Italics"/>
                </a:rPr>
                <a:t> </a:t>
              </a:r>
              <a:r>
                <a:rPr lang="en-US" sz="1100" spc="11" dirty="0" err="1">
                  <a:solidFill>
                    <a:srgbClr val="FFFFFF"/>
                  </a:solidFill>
                  <a:latin typeface="Open Sauce Italics"/>
                </a:rPr>
                <a:t>était</a:t>
              </a:r>
              <a:r>
                <a:rPr lang="en-US" sz="1100" spc="11" dirty="0">
                  <a:solidFill>
                    <a:srgbClr val="FFFFFF"/>
                  </a:solidFill>
                  <a:latin typeface="Open Sauce Italics"/>
                </a:rPr>
                <a:t> </a:t>
              </a:r>
              <a:r>
                <a:rPr lang="en-US" sz="1100" spc="11" dirty="0" err="1">
                  <a:solidFill>
                    <a:srgbClr val="FFFFFF"/>
                  </a:solidFill>
                  <a:latin typeface="Open Sauce Italics"/>
                </a:rPr>
                <a:t>d'exploiter</a:t>
              </a:r>
              <a:r>
                <a:rPr lang="en-US" sz="1100" spc="11" dirty="0">
                  <a:solidFill>
                    <a:srgbClr val="FFFFFF"/>
                  </a:solidFill>
                  <a:latin typeface="Open Sauce Italics"/>
                </a:rPr>
                <a:t> les </a:t>
              </a:r>
              <a:r>
                <a:rPr lang="en-US" sz="1100" spc="11" dirty="0" err="1">
                  <a:solidFill>
                    <a:srgbClr val="FFFFFF"/>
                  </a:solidFill>
                  <a:latin typeface="Open Sauce Italics"/>
                </a:rPr>
                <a:t>capacités</a:t>
              </a:r>
              <a:r>
                <a:rPr lang="en-US" sz="1100" spc="11" dirty="0">
                  <a:solidFill>
                    <a:srgbClr val="FFFFFF"/>
                  </a:solidFill>
                  <a:latin typeface="Open Sauce Italics"/>
                </a:rPr>
                <a:t> de </a:t>
              </a:r>
              <a:r>
                <a:rPr lang="en-US" sz="1100" spc="11" dirty="0" err="1">
                  <a:solidFill>
                    <a:srgbClr val="FFFFFF"/>
                  </a:solidFill>
                  <a:latin typeface="Open Sauce Italics"/>
                </a:rPr>
                <a:t>l'apprentissage</a:t>
              </a:r>
              <a:r>
                <a:rPr lang="en-US" sz="1100" spc="11" dirty="0">
                  <a:solidFill>
                    <a:srgbClr val="FFFFFF"/>
                  </a:solidFill>
                  <a:latin typeface="Open Sauce Italics"/>
                </a:rPr>
                <a:t> par </a:t>
              </a:r>
              <a:r>
                <a:rPr lang="en-US" sz="1100" spc="11" dirty="0" err="1">
                  <a:solidFill>
                    <a:srgbClr val="FFFFFF"/>
                  </a:solidFill>
                  <a:latin typeface="Open Sauce Italics"/>
                </a:rPr>
                <a:t>renforcement</a:t>
              </a:r>
              <a:r>
                <a:rPr lang="en-US" sz="1100" spc="11" dirty="0">
                  <a:solidFill>
                    <a:srgbClr val="FFFFFF"/>
                  </a:solidFill>
                  <a:latin typeface="Open Sauce Italics"/>
                </a:rPr>
                <a:t> pour </a:t>
              </a:r>
              <a:r>
                <a:rPr lang="en-US" sz="1100" spc="11" dirty="0" err="1">
                  <a:solidFill>
                    <a:srgbClr val="FFFFFF"/>
                  </a:solidFill>
                  <a:latin typeface="Open Sauce Italics"/>
                </a:rPr>
                <a:t>découvrir</a:t>
              </a:r>
              <a:r>
                <a:rPr lang="en-US" sz="1100" spc="11" dirty="0">
                  <a:solidFill>
                    <a:srgbClr val="FFFFFF"/>
                  </a:solidFill>
                  <a:latin typeface="Open Sauce Italics"/>
                </a:rPr>
                <a:t> des </a:t>
              </a:r>
              <a:r>
                <a:rPr lang="en-US" sz="1100" spc="11" dirty="0" err="1">
                  <a:solidFill>
                    <a:srgbClr val="FFFFFF"/>
                  </a:solidFill>
                  <a:latin typeface="Open Sauce Italics"/>
                </a:rPr>
                <a:t>stratégies</a:t>
              </a:r>
              <a:r>
                <a:rPr lang="en-US" sz="1100" spc="11" dirty="0">
                  <a:solidFill>
                    <a:srgbClr val="FFFFFF"/>
                  </a:solidFill>
                  <a:latin typeface="Open Sauce Italics"/>
                </a:rPr>
                <a:t> </a:t>
              </a:r>
              <a:r>
                <a:rPr lang="en-US" sz="1100" spc="11" dirty="0" err="1">
                  <a:solidFill>
                    <a:srgbClr val="FFFFFF"/>
                  </a:solidFill>
                  <a:latin typeface="Open Sauce Italics"/>
                </a:rPr>
                <a:t>efficaces</a:t>
              </a:r>
              <a:r>
                <a:rPr lang="en-US" sz="1100" spc="11" dirty="0">
                  <a:solidFill>
                    <a:srgbClr val="FFFFFF"/>
                  </a:solidFill>
                  <a:latin typeface="Open Sauce Italics"/>
                </a:rPr>
                <a:t> et </a:t>
              </a:r>
              <a:r>
                <a:rPr lang="en-US" sz="1100" spc="11" dirty="0" err="1">
                  <a:solidFill>
                    <a:srgbClr val="FFFFFF"/>
                  </a:solidFill>
                  <a:latin typeface="Open Sauce Italics"/>
                </a:rPr>
                <a:t>performantes</a:t>
              </a:r>
              <a:r>
                <a:rPr lang="en-US" sz="1100" spc="11" dirty="0">
                  <a:solidFill>
                    <a:srgbClr val="FFFFFF"/>
                  </a:solidFill>
                  <a:latin typeface="Open Sauce Italics"/>
                </a:rPr>
                <a:t> pour la </a:t>
              </a:r>
              <a:r>
                <a:rPr lang="en-US" sz="1100" spc="11" dirty="0" err="1">
                  <a:solidFill>
                    <a:srgbClr val="FFFFFF"/>
                  </a:solidFill>
                  <a:latin typeface="Open Sauce Italics"/>
                </a:rPr>
                <a:t>régulation</a:t>
              </a:r>
              <a:r>
                <a:rPr lang="en-US" sz="1100" spc="11" dirty="0">
                  <a:solidFill>
                    <a:srgbClr val="FFFFFF"/>
                  </a:solidFill>
                  <a:latin typeface="Open Sauce Italics"/>
                </a:rPr>
                <a:t> du </a:t>
              </a:r>
              <a:r>
                <a:rPr lang="en-US" sz="1100" spc="11" dirty="0" err="1">
                  <a:solidFill>
                    <a:srgbClr val="FFFFFF"/>
                  </a:solidFill>
                  <a:latin typeface="Open Sauce Italics"/>
                </a:rPr>
                <a:t>système</a:t>
              </a:r>
              <a:r>
                <a:rPr lang="en-US" sz="1100" spc="11" dirty="0">
                  <a:solidFill>
                    <a:srgbClr val="FFFFFF"/>
                  </a:solidFill>
                  <a:latin typeface="Open Sauce Italics"/>
                </a:rPr>
                <a:t> DIP. </a:t>
              </a:r>
              <a:r>
                <a:rPr lang="en-US" sz="1100" spc="11" dirty="0" err="1">
                  <a:solidFill>
                    <a:srgbClr val="FFFFFF"/>
                  </a:solidFill>
                  <a:latin typeface="Open Sauce Italics"/>
                </a:rPr>
                <a:t>Cette</a:t>
              </a:r>
              <a:r>
                <a:rPr lang="en-US" sz="1100" spc="11" dirty="0">
                  <a:solidFill>
                    <a:srgbClr val="FFFFFF"/>
                  </a:solidFill>
                  <a:latin typeface="Open Sauce Italics"/>
                </a:rPr>
                <a:t> simulation </a:t>
              </a:r>
              <a:r>
                <a:rPr lang="en-US" sz="1100" spc="11" dirty="0" err="1">
                  <a:solidFill>
                    <a:srgbClr val="FFFFFF"/>
                  </a:solidFill>
                  <a:latin typeface="Open Sauce Italics"/>
                </a:rPr>
                <a:t>démontre</a:t>
              </a:r>
              <a:r>
                <a:rPr lang="en-US" sz="1100" spc="11" dirty="0">
                  <a:solidFill>
                    <a:srgbClr val="FFFFFF"/>
                  </a:solidFill>
                  <a:latin typeface="Open Sauce Italics"/>
                </a:rPr>
                <a:t> </a:t>
              </a:r>
              <a:r>
                <a:rPr lang="en-US" sz="1100" spc="11" dirty="0" err="1">
                  <a:solidFill>
                    <a:srgbClr val="FFFFFF"/>
                  </a:solidFill>
                  <a:latin typeface="Open Sauce Italics"/>
                </a:rPr>
                <a:t>notre</a:t>
              </a:r>
              <a:r>
                <a:rPr lang="en-US" sz="1100" spc="11" dirty="0">
                  <a:solidFill>
                    <a:srgbClr val="FFFFFF"/>
                  </a:solidFill>
                  <a:latin typeface="Open Sauce Italics"/>
                </a:rPr>
                <a:t> </a:t>
              </a:r>
              <a:r>
                <a:rPr lang="en-US" sz="1100" spc="11" dirty="0" err="1">
                  <a:solidFill>
                    <a:srgbClr val="FFFFFF"/>
                  </a:solidFill>
                  <a:latin typeface="Open Sauce Italics"/>
                </a:rPr>
                <a:t>volonté</a:t>
              </a:r>
              <a:r>
                <a:rPr lang="en-US" sz="1100" spc="11" dirty="0">
                  <a:solidFill>
                    <a:srgbClr val="FFFFFF"/>
                  </a:solidFill>
                  <a:latin typeface="Open Sauce Italics"/>
                </a:rPr>
                <a:t> </a:t>
              </a:r>
              <a:r>
                <a:rPr lang="en-US" sz="1100" spc="11" dirty="0" err="1">
                  <a:solidFill>
                    <a:srgbClr val="FFFFFF"/>
                  </a:solidFill>
                  <a:latin typeface="Open Sauce Italics"/>
                </a:rPr>
                <a:t>d'explorer</a:t>
              </a:r>
              <a:r>
                <a:rPr lang="en-US" sz="1100" spc="11" dirty="0">
                  <a:solidFill>
                    <a:srgbClr val="FFFFFF"/>
                  </a:solidFill>
                  <a:latin typeface="Open Sauce Italics"/>
                </a:rPr>
                <a:t> des </a:t>
              </a:r>
              <a:r>
                <a:rPr lang="en-US" sz="1100" spc="11" dirty="0" err="1">
                  <a:solidFill>
                    <a:srgbClr val="FFFFFF"/>
                  </a:solidFill>
                  <a:latin typeface="Open Sauce Italics"/>
                </a:rPr>
                <a:t>approches</a:t>
              </a:r>
              <a:r>
                <a:rPr lang="en-US" sz="1100" spc="11" dirty="0">
                  <a:solidFill>
                    <a:srgbClr val="FFFFFF"/>
                  </a:solidFill>
                  <a:latin typeface="Open Sauce Italics"/>
                </a:rPr>
                <a:t> </a:t>
              </a:r>
              <a:r>
                <a:rPr lang="en-US" sz="1100" spc="11" dirty="0" err="1">
                  <a:solidFill>
                    <a:srgbClr val="FFFFFF"/>
                  </a:solidFill>
                  <a:latin typeface="Open Sauce Italics"/>
                </a:rPr>
                <a:t>innovantes</a:t>
              </a:r>
              <a:r>
                <a:rPr lang="en-US" sz="1100" spc="11" dirty="0">
                  <a:solidFill>
                    <a:srgbClr val="FFFFFF"/>
                  </a:solidFill>
                  <a:latin typeface="Open Sauce Italics"/>
                </a:rPr>
                <a:t> et </a:t>
              </a:r>
              <a:r>
                <a:rPr lang="en-US" sz="1100" spc="11" dirty="0" err="1">
                  <a:solidFill>
                    <a:srgbClr val="FFFFFF"/>
                  </a:solidFill>
                  <a:latin typeface="Open Sauce Italics"/>
                </a:rPr>
                <a:t>d'optimiser</a:t>
              </a:r>
              <a:r>
                <a:rPr lang="en-US" sz="1100" spc="11" dirty="0">
                  <a:solidFill>
                    <a:srgbClr val="FFFFFF"/>
                  </a:solidFill>
                  <a:latin typeface="Open Sauce Italics"/>
                </a:rPr>
                <a:t> les performances du </a:t>
              </a:r>
              <a:r>
                <a:rPr lang="en-US" sz="1100" spc="11" dirty="0" err="1">
                  <a:solidFill>
                    <a:srgbClr val="FFFFFF"/>
                  </a:solidFill>
                  <a:latin typeface="Open Sauce Italics"/>
                </a:rPr>
                <a:t>système</a:t>
              </a:r>
              <a:r>
                <a:rPr lang="en-US" sz="1100" spc="11" dirty="0">
                  <a:solidFill>
                    <a:srgbClr val="FFFFFF"/>
                  </a:solidFill>
                  <a:latin typeface="Open Sauce Italics"/>
                </a:rPr>
                <a:t>.</a:t>
              </a:r>
            </a:p>
          </p:txBody>
        </p:sp>
      </p:grpSp>
      <p:pic>
        <p:nvPicPr>
          <p:cNvPr id="25" name="Picture 2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08481" y="-2153153"/>
            <a:ext cx="4116356" cy="4116356"/>
          </a:xfrm>
          <a:prstGeom prst="rect">
            <a:avLst/>
          </a:prstGeom>
        </p:spPr>
      </p:pic>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59397" y="-716370"/>
            <a:ext cx="3256087" cy="3256087"/>
          </a:xfrm>
          <a:prstGeom prst="rect">
            <a:avLst/>
          </a:prstGeom>
        </p:spPr>
      </p:pic>
      <p:pic>
        <p:nvPicPr>
          <p:cNvPr id="27" name="Picture 27"/>
          <p:cNvPicPr>
            <a:picLocks noChangeAspect="1"/>
          </p:cNvPicPr>
          <p:nvPr/>
        </p:nvPicPr>
        <p:blipFill>
          <a:blip r:embed="rId5"/>
          <a:srcRect/>
          <a:stretch>
            <a:fillRect/>
          </a:stretch>
        </p:blipFill>
        <p:spPr>
          <a:xfrm>
            <a:off x="4687114" y="5656185"/>
            <a:ext cx="2743615" cy="1543283"/>
          </a:xfrm>
          <a:prstGeom prst="rect">
            <a:avLst/>
          </a:prstGeom>
        </p:spPr>
      </p:pic>
      <p:pic>
        <p:nvPicPr>
          <p:cNvPr id="28" name="Picture 28"/>
          <p:cNvPicPr>
            <a:picLocks noChangeAspect="1"/>
          </p:cNvPicPr>
          <p:nvPr/>
        </p:nvPicPr>
        <p:blipFill>
          <a:blip r:embed="rId6"/>
          <a:srcRect/>
          <a:stretch>
            <a:fillRect/>
          </a:stretch>
        </p:blipFill>
        <p:spPr>
          <a:xfrm>
            <a:off x="6993360" y="6693056"/>
            <a:ext cx="2234757" cy="536342"/>
          </a:xfrm>
          <a:prstGeom prst="rect">
            <a:avLst/>
          </a:prstGeom>
        </p:spPr>
      </p:pic>
      <p:pic>
        <p:nvPicPr>
          <p:cNvPr id="29" name="Picture 29"/>
          <p:cNvPicPr>
            <a:picLocks noChangeAspect="1"/>
          </p:cNvPicPr>
          <p:nvPr/>
        </p:nvPicPr>
        <p:blipFill>
          <a:blip r:embed="rId7"/>
          <a:srcRect/>
          <a:stretch>
            <a:fillRect/>
          </a:stretch>
        </p:blipFill>
        <p:spPr>
          <a:xfrm>
            <a:off x="7049443" y="5636930"/>
            <a:ext cx="2122592" cy="668616"/>
          </a:xfrm>
          <a:prstGeom prst="rect">
            <a:avLst/>
          </a:prstGeom>
        </p:spPr>
      </p:pic>
      <p:pic>
        <p:nvPicPr>
          <p:cNvPr id="30" name="Picture 30"/>
          <p:cNvPicPr>
            <a:picLocks noChangeAspect="1"/>
          </p:cNvPicPr>
          <p:nvPr/>
        </p:nvPicPr>
        <p:blipFill>
          <a:blip r:embed="rId8"/>
          <a:srcRect/>
          <a:stretch>
            <a:fillRect/>
          </a:stretch>
        </p:blipFill>
        <p:spPr>
          <a:xfrm>
            <a:off x="14561514" y="5062195"/>
            <a:ext cx="2905144" cy="2812179"/>
          </a:xfrm>
          <a:prstGeom prst="rect">
            <a:avLst/>
          </a:prstGeom>
        </p:spPr>
      </p:pic>
      <p:pic>
        <p:nvPicPr>
          <p:cNvPr id="31" name="Picture 31"/>
          <p:cNvPicPr>
            <a:picLocks noChangeAspect="1"/>
          </p:cNvPicPr>
          <p:nvPr/>
        </p:nvPicPr>
        <p:blipFill>
          <a:blip r:embed="rId9"/>
          <a:srcRect/>
          <a:stretch>
            <a:fillRect/>
          </a:stretch>
        </p:blipFill>
        <p:spPr>
          <a:xfrm>
            <a:off x="9619879" y="5572041"/>
            <a:ext cx="3997699" cy="1711571"/>
          </a:xfrm>
          <a:prstGeom prst="rect">
            <a:avLst/>
          </a:prstGeom>
        </p:spPr>
      </p:pic>
      <p:grpSp>
        <p:nvGrpSpPr>
          <p:cNvPr id="32" name="Group 32"/>
          <p:cNvGrpSpPr/>
          <p:nvPr/>
        </p:nvGrpSpPr>
        <p:grpSpPr>
          <a:xfrm>
            <a:off x="5098593" y="3393663"/>
            <a:ext cx="4185607" cy="1500649"/>
            <a:chOff x="0" y="-28575"/>
            <a:chExt cx="1102382" cy="395233"/>
          </a:xfrm>
        </p:grpSpPr>
        <p:sp>
          <p:nvSpPr>
            <p:cNvPr id="33" name="Freeform 33"/>
            <p:cNvSpPr/>
            <p:nvPr/>
          </p:nvSpPr>
          <p:spPr>
            <a:xfrm>
              <a:off x="0" y="0"/>
              <a:ext cx="1102382" cy="351462"/>
            </a:xfrm>
            <a:custGeom>
              <a:avLst/>
              <a:gdLst/>
              <a:ahLst/>
              <a:cxnLst/>
              <a:rect l="l" t="t" r="r" b="b"/>
              <a:pathLst>
                <a:path w="1102382" h="351462">
                  <a:moveTo>
                    <a:pt x="0" y="0"/>
                  </a:moveTo>
                  <a:lnTo>
                    <a:pt x="1102382" y="0"/>
                  </a:lnTo>
                  <a:lnTo>
                    <a:pt x="1102382" y="351462"/>
                  </a:lnTo>
                  <a:lnTo>
                    <a:pt x="0" y="351462"/>
                  </a:lnTo>
                  <a:close/>
                </a:path>
              </a:pathLst>
            </a:custGeom>
            <a:solidFill>
              <a:srgbClr val="1C5739"/>
            </a:solidFill>
          </p:spPr>
        </p:sp>
        <p:sp>
          <p:nvSpPr>
            <p:cNvPr id="34" name="TextBox 34"/>
            <p:cNvSpPr txBox="1"/>
            <p:nvPr/>
          </p:nvSpPr>
          <p:spPr>
            <a:xfrm>
              <a:off x="0" y="-28575"/>
              <a:ext cx="1093913" cy="395233"/>
            </a:xfrm>
            <a:prstGeom prst="rect">
              <a:avLst/>
            </a:prstGeom>
          </p:spPr>
          <p:txBody>
            <a:bodyPr lIns="50800" tIns="50800" rIns="50800" bIns="50800" rtlCol="0" anchor="ctr"/>
            <a:lstStyle/>
            <a:p>
              <a:pPr algn="ctr">
                <a:lnSpc>
                  <a:spcPts val="2596"/>
                </a:lnSpc>
              </a:pPr>
              <a:r>
                <a:rPr lang="en-US" sz="1881" spc="18" dirty="0">
                  <a:solidFill>
                    <a:srgbClr val="FFFFFF"/>
                  </a:solidFill>
                  <a:latin typeface="Open Sauce Italics"/>
                </a:rPr>
                <a:t>Simulation #2: </a:t>
              </a:r>
            </a:p>
            <a:p>
              <a:pPr marL="0" lvl="0" indent="0" algn="ctr">
                <a:lnSpc>
                  <a:spcPts val="2458"/>
                </a:lnSpc>
                <a:spcBef>
                  <a:spcPct val="0"/>
                </a:spcBef>
              </a:pPr>
              <a:r>
                <a:rPr lang="en-US" sz="1781" spc="17" dirty="0">
                  <a:solidFill>
                    <a:srgbClr val="FFFFFF"/>
                  </a:solidFill>
                  <a:latin typeface="Open Sauce Italics"/>
                </a:rPr>
                <a:t>Swing-Up </a:t>
              </a:r>
              <a:r>
                <a:rPr lang="en-US" sz="1781" spc="17" dirty="0" err="1">
                  <a:solidFill>
                    <a:srgbClr val="FFFFFF"/>
                  </a:solidFill>
                  <a:latin typeface="Open Sauce Italics"/>
                </a:rPr>
                <a:t>basée</a:t>
              </a:r>
              <a:r>
                <a:rPr lang="en-US" sz="1781" spc="17" dirty="0">
                  <a:solidFill>
                    <a:srgbClr val="FFFFFF"/>
                  </a:solidFill>
                  <a:latin typeface="Open Sauce Italics"/>
                </a:rPr>
                <a:t> sur Python </a:t>
              </a:r>
              <a:r>
                <a:rPr lang="en-US" sz="1781" spc="17" dirty="0" err="1">
                  <a:solidFill>
                    <a:srgbClr val="FFFFFF"/>
                  </a:solidFill>
                  <a:latin typeface="Open Sauce Italics"/>
                </a:rPr>
                <a:t>utilisant</a:t>
              </a:r>
              <a:r>
                <a:rPr lang="en-US" sz="1781" spc="17" dirty="0">
                  <a:solidFill>
                    <a:srgbClr val="FFFFFF"/>
                  </a:solidFill>
                  <a:latin typeface="Open Sauce Italics"/>
                </a:rPr>
                <a:t> </a:t>
              </a:r>
              <a:r>
                <a:rPr lang="en-US" sz="1781" spc="17" dirty="0" err="1">
                  <a:solidFill>
                    <a:srgbClr val="FFFFFF"/>
                  </a:solidFill>
                  <a:latin typeface="Open Sauce Italics"/>
                </a:rPr>
                <a:t>Gekko</a:t>
              </a:r>
              <a:r>
                <a:rPr lang="en-US" sz="1781" spc="17" dirty="0">
                  <a:solidFill>
                    <a:srgbClr val="FFFFFF"/>
                  </a:solidFill>
                  <a:latin typeface="Open Sauce Italics"/>
                </a:rPr>
                <a:t> et Matplotlib, </a:t>
              </a:r>
              <a:r>
                <a:rPr lang="en-US" sz="1781" spc="17" dirty="0" err="1">
                  <a:solidFill>
                    <a:srgbClr val="FFFFFF"/>
                  </a:solidFill>
                  <a:latin typeface="Open Sauce Italics"/>
                </a:rPr>
                <a:t>présentée</a:t>
              </a:r>
              <a:r>
                <a:rPr lang="en-US" sz="1781" spc="17" dirty="0">
                  <a:solidFill>
                    <a:srgbClr val="FFFFFF"/>
                  </a:solidFill>
                  <a:latin typeface="Open Sauce Italics"/>
                </a:rPr>
                <a:t> sur un Dashboard Web </a:t>
              </a:r>
              <a:r>
                <a:rPr lang="en-US" sz="1781" spc="17" dirty="0" err="1">
                  <a:solidFill>
                    <a:srgbClr val="FFFFFF"/>
                  </a:solidFill>
                  <a:latin typeface="Open Sauce Italics"/>
                </a:rPr>
                <a:t>interactif</a:t>
              </a:r>
              <a:endParaRPr lang="en-US" sz="1781" spc="17" dirty="0">
                <a:solidFill>
                  <a:srgbClr val="FFFFFF"/>
                </a:solidFill>
                <a:latin typeface="Open Sauce Italics"/>
              </a:endParaRPr>
            </a:p>
          </p:txBody>
        </p:sp>
      </p:grpSp>
      <p:pic>
        <p:nvPicPr>
          <p:cNvPr id="35" name="Picture 35"/>
          <p:cNvPicPr>
            <a:picLocks noChangeAspect="1"/>
          </p:cNvPicPr>
          <p:nvPr/>
        </p:nvPicPr>
        <p:blipFill>
          <a:blip r:embed="rId10"/>
          <a:srcRect/>
          <a:stretch>
            <a:fillRect/>
          </a:stretch>
        </p:blipFill>
        <p:spPr>
          <a:xfrm>
            <a:off x="812055" y="6961227"/>
            <a:ext cx="1981777" cy="382952"/>
          </a:xfrm>
          <a:prstGeom prst="rect">
            <a:avLst/>
          </a:prstGeom>
        </p:spPr>
      </p:pic>
      <p:pic>
        <p:nvPicPr>
          <p:cNvPr id="36" name="Picture 36"/>
          <p:cNvPicPr>
            <a:picLocks noChangeAspect="1"/>
          </p:cNvPicPr>
          <p:nvPr/>
        </p:nvPicPr>
        <p:blipFill>
          <a:blip r:embed="rId11"/>
          <a:srcRect/>
          <a:stretch>
            <a:fillRect/>
          </a:stretch>
        </p:blipFill>
        <p:spPr>
          <a:xfrm>
            <a:off x="696690" y="5010617"/>
            <a:ext cx="2097142" cy="1417209"/>
          </a:xfrm>
          <a:prstGeom prst="rect">
            <a:avLst/>
          </a:prstGeom>
        </p:spPr>
      </p:pic>
      <p:pic>
        <p:nvPicPr>
          <p:cNvPr id="37" name="Picture 37"/>
          <p:cNvPicPr>
            <a:picLocks noChangeAspect="1"/>
          </p:cNvPicPr>
          <p:nvPr/>
        </p:nvPicPr>
        <p:blipFill>
          <a:blip r:embed="rId12"/>
          <a:srcRect/>
          <a:stretch>
            <a:fillRect/>
          </a:stretch>
        </p:blipFill>
        <p:spPr>
          <a:xfrm>
            <a:off x="3127823" y="5719222"/>
            <a:ext cx="1695609" cy="1126437"/>
          </a:xfrm>
          <a:prstGeom prst="rect">
            <a:avLst/>
          </a:prstGeom>
        </p:spPr>
      </p:pic>
      <p:grpSp>
        <p:nvGrpSpPr>
          <p:cNvPr id="38" name="Group 38"/>
          <p:cNvGrpSpPr/>
          <p:nvPr/>
        </p:nvGrpSpPr>
        <p:grpSpPr>
          <a:xfrm>
            <a:off x="5056263" y="7802044"/>
            <a:ext cx="4255143" cy="2142836"/>
            <a:chOff x="0" y="-19050"/>
            <a:chExt cx="1120696" cy="564369"/>
          </a:xfrm>
        </p:grpSpPr>
        <p:sp>
          <p:nvSpPr>
            <p:cNvPr id="39" name="Freeform 39"/>
            <p:cNvSpPr/>
            <p:nvPr/>
          </p:nvSpPr>
          <p:spPr>
            <a:xfrm>
              <a:off x="0" y="0"/>
              <a:ext cx="1105062" cy="545319"/>
            </a:xfrm>
            <a:custGeom>
              <a:avLst/>
              <a:gdLst/>
              <a:ahLst/>
              <a:cxnLst/>
              <a:rect l="l" t="t" r="r" b="b"/>
              <a:pathLst>
                <a:path w="1105062" h="545319">
                  <a:moveTo>
                    <a:pt x="0" y="0"/>
                  </a:moveTo>
                  <a:lnTo>
                    <a:pt x="1105062" y="0"/>
                  </a:lnTo>
                  <a:lnTo>
                    <a:pt x="1105062" y="545319"/>
                  </a:lnTo>
                  <a:lnTo>
                    <a:pt x="0" y="545319"/>
                  </a:lnTo>
                  <a:close/>
                </a:path>
              </a:pathLst>
            </a:custGeom>
            <a:solidFill>
              <a:srgbClr val="397D5A"/>
            </a:solidFill>
          </p:spPr>
        </p:sp>
        <p:sp>
          <p:nvSpPr>
            <p:cNvPr id="40" name="TextBox 40"/>
            <p:cNvSpPr txBox="1"/>
            <p:nvPr/>
          </p:nvSpPr>
          <p:spPr>
            <a:xfrm>
              <a:off x="0" y="-19050"/>
              <a:ext cx="1120696" cy="564369"/>
            </a:xfrm>
            <a:prstGeom prst="rect">
              <a:avLst/>
            </a:prstGeom>
          </p:spPr>
          <p:txBody>
            <a:bodyPr lIns="114300" tIns="114300" rIns="114300" bIns="114300" rtlCol="0" anchor="ctr"/>
            <a:lstStyle/>
            <a:p>
              <a:pPr marL="0" lvl="0" indent="0" algn="ctr">
                <a:lnSpc>
                  <a:spcPts val="1656"/>
                </a:lnSpc>
                <a:spcBef>
                  <a:spcPct val="0"/>
                </a:spcBef>
              </a:pPr>
              <a:r>
                <a:rPr lang="en-US" sz="1200" spc="12" dirty="0">
                  <a:solidFill>
                    <a:srgbClr val="FFFFFF"/>
                  </a:solidFill>
                  <a:latin typeface="Open Sauce Italics"/>
                </a:rPr>
                <a:t>Dans </a:t>
              </a:r>
              <a:r>
                <a:rPr lang="en-US" sz="1200" spc="12" dirty="0" err="1">
                  <a:solidFill>
                    <a:srgbClr val="FFFFFF"/>
                  </a:solidFill>
                  <a:latin typeface="Open Sauce Italics"/>
                </a:rPr>
                <a:t>cette</a:t>
              </a:r>
              <a:r>
                <a:rPr lang="en-US" sz="1200" spc="12" dirty="0">
                  <a:solidFill>
                    <a:srgbClr val="FFFFFF"/>
                  </a:solidFill>
                  <a:latin typeface="Open Sauce Italics"/>
                </a:rPr>
                <a:t> simulation, nous </a:t>
              </a:r>
              <a:r>
                <a:rPr lang="en-US" sz="1200" spc="12" dirty="0" err="1">
                  <a:solidFill>
                    <a:srgbClr val="FFFFFF"/>
                  </a:solidFill>
                  <a:latin typeface="Open Sauce Italics"/>
                </a:rPr>
                <a:t>avons</a:t>
              </a:r>
              <a:r>
                <a:rPr lang="en-US" sz="1200" spc="12" dirty="0">
                  <a:solidFill>
                    <a:srgbClr val="FFFFFF"/>
                  </a:solidFill>
                  <a:latin typeface="Open Sauce Italics"/>
                </a:rPr>
                <a:t> </a:t>
              </a:r>
              <a:r>
                <a:rPr lang="en-US" sz="1200" spc="12" dirty="0" err="1">
                  <a:solidFill>
                    <a:srgbClr val="FFFFFF"/>
                  </a:solidFill>
                  <a:latin typeface="Open Sauce Italics"/>
                </a:rPr>
                <a:t>développé</a:t>
              </a:r>
              <a:r>
                <a:rPr lang="en-US" sz="1200" spc="12" dirty="0">
                  <a:solidFill>
                    <a:srgbClr val="FFFFFF"/>
                  </a:solidFill>
                  <a:latin typeface="Open Sauce Italics"/>
                </a:rPr>
                <a:t> </a:t>
              </a:r>
              <a:r>
                <a:rPr lang="en-US" sz="1200" spc="12" dirty="0" err="1">
                  <a:solidFill>
                    <a:srgbClr val="FFFFFF"/>
                  </a:solidFill>
                  <a:latin typeface="Open Sauce Italics"/>
                </a:rPr>
                <a:t>une</a:t>
              </a:r>
              <a:r>
                <a:rPr lang="en-US" sz="1200" spc="12" dirty="0">
                  <a:solidFill>
                    <a:srgbClr val="FFFFFF"/>
                  </a:solidFill>
                  <a:latin typeface="Open Sauce Italics"/>
                </a:rPr>
                <a:t> </a:t>
              </a:r>
              <a:r>
                <a:rPr lang="en-US" sz="1200" spc="12" dirty="0" err="1">
                  <a:solidFill>
                    <a:srgbClr val="FFFFFF"/>
                  </a:solidFill>
                  <a:latin typeface="Open Sauce Italics"/>
                </a:rPr>
                <a:t>stratégie</a:t>
              </a:r>
              <a:r>
                <a:rPr lang="en-US" sz="1200" spc="12" dirty="0">
                  <a:solidFill>
                    <a:srgbClr val="FFFFFF"/>
                  </a:solidFill>
                  <a:latin typeface="Open Sauce Italics"/>
                </a:rPr>
                <a:t> de </a:t>
              </a:r>
              <a:r>
                <a:rPr lang="en-US" sz="1200" spc="12" dirty="0" err="1">
                  <a:solidFill>
                    <a:srgbClr val="FFFFFF"/>
                  </a:solidFill>
                  <a:latin typeface="Open Sauce Italics"/>
                </a:rPr>
                <a:t>contrôle</a:t>
              </a:r>
              <a:r>
                <a:rPr lang="en-US" sz="1200" spc="12" dirty="0">
                  <a:solidFill>
                    <a:srgbClr val="FFFFFF"/>
                  </a:solidFill>
                  <a:latin typeface="Open Sauce Italics"/>
                </a:rPr>
                <a:t> Swing-Up </a:t>
              </a:r>
              <a:r>
                <a:rPr lang="en-US" sz="1200" spc="12" dirty="0" err="1">
                  <a:solidFill>
                    <a:srgbClr val="FFFFFF"/>
                  </a:solidFill>
                  <a:latin typeface="Open Sauce Italics"/>
                </a:rPr>
                <a:t>en</a:t>
              </a:r>
              <a:r>
                <a:rPr lang="en-US" sz="1200" spc="12" dirty="0">
                  <a:solidFill>
                    <a:srgbClr val="FFFFFF"/>
                  </a:solidFill>
                  <a:latin typeface="Open Sauce Italics"/>
                </a:rPr>
                <a:t> </a:t>
              </a:r>
              <a:r>
                <a:rPr lang="en-US" sz="1200" spc="12" dirty="0" err="1">
                  <a:solidFill>
                    <a:srgbClr val="FFFFFF"/>
                  </a:solidFill>
                  <a:latin typeface="Open Sauce Italics"/>
                </a:rPr>
                <a:t>utilisant</a:t>
              </a:r>
              <a:r>
                <a:rPr lang="en-US" sz="1200" spc="12" dirty="0">
                  <a:solidFill>
                    <a:srgbClr val="FFFFFF"/>
                  </a:solidFill>
                  <a:latin typeface="Open Sauce Italics"/>
                </a:rPr>
                <a:t> Python avec les </a:t>
              </a:r>
              <a:r>
                <a:rPr lang="en-US" sz="1200" spc="12" dirty="0" err="1">
                  <a:solidFill>
                    <a:srgbClr val="FFFFFF"/>
                  </a:solidFill>
                  <a:latin typeface="Open Sauce Italics"/>
                </a:rPr>
                <a:t>bibliothèques</a:t>
              </a:r>
              <a:r>
                <a:rPr lang="en-US" sz="1200" spc="12" dirty="0">
                  <a:solidFill>
                    <a:srgbClr val="FFFFFF"/>
                  </a:solidFill>
                  <a:latin typeface="Open Sauce Italics"/>
                </a:rPr>
                <a:t> </a:t>
              </a:r>
              <a:r>
                <a:rPr lang="en-US" sz="1200" spc="12" dirty="0" err="1">
                  <a:solidFill>
                    <a:srgbClr val="FFFFFF"/>
                  </a:solidFill>
                  <a:latin typeface="Open Sauce Italics"/>
                </a:rPr>
                <a:t>Gekko</a:t>
              </a:r>
              <a:r>
                <a:rPr lang="en-US" sz="1200" spc="12" dirty="0">
                  <a:solidFill>
                    <a:srgbClr val="FFFFFF"/>
                  </a:solidFill>
                  <a:latin typeface="Open Sauce Italics"/>
                </a:rPr>
                <a:t> et Matplotlib. Nous </a:t>
              </a:r>
              <a:r>
                <a:rPr lang="en-US" sz="1200" spc="12" dirty="0" err="1">
                  <a:solidFill>
                    <a:srgbClr val="FFFFFF"/>
                  </a:solidFill>
                  <a:latin typeface="Open Sauce Italics"/>
                </a:rPr>
                <a:t>avons</a:t>
              </a:r>
              <a:r>
                <a:rPr lang="en-US" sz="1200" spc="12" dirty="0">
                  <a:solidFill>
                    <a:srgbClr val="FFFFFF"/>
                  </a:solidFill>
                  <a:latin typeface="Open Sauce Italics"/>
                </a:rPr>
                <a:t> </a:t>
              </a:r>
              <a:r>
                <a:rPr lang="en-US" sz="1200" spc="12" dirty="0" err="1">
                  <a:solidFill>
                    <a:srgbClr val="FFFFFF"/>
                  </a:solidFill>
                  <a:latin typeface="Open Sauce Italics"/>
                </a:rPr>
                <a:t>créé</a:t>
              </a:r>
              <a:r>
                <a:rPr lang="en-US" sz="1200" spc="12" dirty="0">
                  <a:solidFill>
                    <a:srgbClr val="FFFFFF"/>
                  </a:solidFill>
                  <a:latin typeface="Open Sauce Italics"/>
                </a:rPr>
                <a:t> un tableau de bord Web </a:t>
              </a:r>
              <a:r>
                <a:rPr lang="en-US" sz="1200" spc="12" dirty="0" err="1">
                  <a:solidFill>
                    <a:srgbClr val="FFFFFF"/>
                  </a:solidFill>
                  <a:latin typeface="Open Sauce Italics"/>
                </a:rPr>
                <a:t>interactif</a:t>
              </a:r>
              <a:r>
                <a:rPr lang="en-US" sz="1200" spc="12" dirty="0">
                  <a:solidFill>
                    <a:srgbClr val="FFFFFF"/>
                  </a:solidFill>
                  <a:latin typeface="Open Sauce Italics"/>
                </a:rPr>
                <a:t> </a:t>
              </a:r>
              <a:r>
                <a:rPr lang="en-US" sz="1200" spc="12" dirty="0" err="1">
                  <a:solidFill>
                    <a:srgbClr val="FFFFFF"/>
                  </a:solidFill>
                  <a:latin typeface="Open Sauce Italics"/>
                </a:rPr>
                <a:t>permettant</a:t>
              </a:r>
              <a:r>
                <a:rPr lang="en-US" sz="1200" spc="12" dirty="0">
                  <a:solidFill>
                    <a:srgbClr val="FFFFFF"/>
                  </a:solidFill>
                  <a:latin typeface="Open Sauce Italics"/>
                </a:rPr>
                <a:t> de </a:t>
              </a:r>
              <a:r>
                <a:rPr lang="en-US" sz="1200" spc="12" dirty="0" err="1">
                  <a:solidFill>
                    <a:srgbClr val="FFFFFF"/>
                  </a:solidFill>
                  <a:latin typeface="Open Sauce Italics"/>
                </a:rPr>
                <a:t>visualiser</a:t>
              </a:r>
              <a:r>
                <a:rPr lang="en-US" sz="1200" spc="12" dirty="0">
                  <a:solidFill>
                    <a:srgbClr val="FFFFFF"/>
                  </a:solidFill>
                  <a:latin typeface="Open Sauce Italics"/>
                </a:rPr>
                <a:t> et </a:t>
              </a:r>
              <a:r>
                <a:rPr lang="en-US" sz="1200" spc="12" dirty="0" err="1">
                  <a:solidFill>
                    <a:srgbClr val="FFFFFF"/>
                  </a:solidFill>
                  <a:latin typeface="Open Sauce Italics"/>
                </a:rPr>
                <a:t>d'analyser</a:t>
              </a:r>
              <a:r>
                <a:rPr lang="en-US" sz="1200" spc="12" dirty="0">
                  <a:solidFill>
                    <a:srgbClr val="FFFFFF"/>
                  </a:solidFill>
                  <a:latin typeface="Open Sauce Italics"/>
                </a:rPr>
                <a:t> les </a:t>
              </a:r>
              <a:r>
                <a:rPr lang="en-US" sz="1200" spc="12" dirty="0" err="1">
                  <a:solidFill>
                    <a:srgbClr val="FFFFFF"/>
                  </a:solidFill>
                  <a:latin typeface="Open Sauce Italics"/>
                </a:rPr>
                <a:t>résultats</a:t>
              </a:r>
              <a:r>
                <a:rPr lang="en-US" sz="1200" spc="12" dirty="0">
                  <a:solidFill>
                    <a:srgbClr val="FFFFFF"/>
                  </a:solidFill>
                  <a:latin typeface="Open Sauce Italics"/>
                </a:rPr>
                <a:t> </a:t>
              </a:r>
              <a:r>
                <a:rPr lang="en-US" sz="1200" spc="12" dirty="0" err="1">
                  <a:solidFill>
                    <a:srgbClr val="FFFFFF"/>
                  </a:solidFill>
                  <a:latin typeface="Open Sauce Italics"/>
                </a:rPr>
                <a:t>en</a:t>
              </a:r>
              <a:r>
                <a:rPr lang="en-US" sz="1200" spc="12" dirty="0">
                  <a:solidFill>
                    <a:srgbClr val="FFFFFF"/>
                  </a:solidFill>
                  <a:latin typeface="Open Sauce Italics"/>
                </a:rPr>
                <a:t> temps </a:t>
              </a:r>
              <a:r>
                <a:rPr lang="en-US" sz="1200" spc="12" dirty="0" err="1">
                  <a:solidFill>
                    <a:srgbClr val="FFFFFF"/>
                  </a:solidFill>
                  <a:latin typeface="Open Sauce Italics"/>
                </a:rPr>
                <a:t>réel</a:t>
              </a:r>
              <a:r>
                <a:rPr lang="en-US" sz="1200" spc="12" dirty="0">
                  <a:solidFill>
                    <a:srgbClr val="FFFFFF"/>
                  </a:solidFill>
                  <a:latin typeface="Open Sauce Italics"/>
                </a:rPr>
                <a:t>. </a:t>
              </a:r>
              <a:r>
                <a:rPr lang="en-US" sz="1200" spc="12" dirty="0" err="1">
                  <a:solidFill>
                    <a:srgbClr val="FFFFFF"/>
                  </a:solidFill>
                  <a:latin typeface="Open Sauce Italics"/>
                </a:rPr>
                <a:t>Cette</a:t>
              </a:r>
              <a:r>
                <a:rPr lang="en-US" sz="1200" spc="12" dirty="0">
                  <a:solidFill>
                    <a:srgbClr val="FFFFFF"/>
                  </a:solidFill>
                  <a:latin typeface="Open Sauce Italics"/>
                </a:rPr>
                <a:t> </a:t>
              </a:r>
              <a:r>
                <a:rPr lang="en-US" sz="1200" spc="12" dirty="0" err="1">
                  <a:solidFill>
                    <a:srgbClr val="FFFFFF"/>
                  </a:solidFill>
                  <a:latin typeface="Open Sauce Italics"/>
                </a:rPr>
                <a:t>approche</a:t>
              </a:r>
              <a:r>
                <a:rPr lang="en-US" sz="1200" spc="12" dirty="0">
                  <a:solidFill>
                    <a:srgbClr val="FFFFFF"/>
                  </a:solidFill>
                  <a:latin typeface="Open Sauce Italics"/>
                </a:rPr>
                <a:t> met </a:t>
              </a:r>
              <a:r>
                <a:rPr lang="en-US" sz="1200" spc="12" dirty="0" err="1">
                  <a:solidFill>
                    <a:srgbClr val="FFFFFF"/>
                  </a:solidFill>
                  <a:latin typeface="Open Sauce Italics"/>
                </a:rPr>
                <a:t>en</a:t>
              </a:r>
              <a:r>
                <a:rPr lang="en-US" sz="1200" spc="12" dirty="0">
                  <a:solidFill>
                    <a:srgbClr val="FFFFFF"/>
                  </a:solidFill>
                  <a:latin typeface="Open Sauce Italics"/>
                </a:rPr>
                <a:t> </a:t>
              </a:r>
              <a:r>
                <a:rPr lang="en-US" sz="1200" spc="12" dirty="0" err="1">
                  <a:solidFill>
                    <a:srgbClr val="FFFFFF"/>
                  </a:solidFill>
                  <a:latin typeface="Open Sauce Italics"/>
                </a:rPr>
                <a:t>évidence</a:t>
              </a:r>
              <a:r>
                <a:rPr lang="en-US" sz="1200" spc="12" dirty="0">
                  <a:solidFill>
                    <a:srgbClr val="FFFFFF"/>
                  </a:solidFill>
                  <a:latin typeface="Open Sauce Italics"/>
                </a:rPr>
                <a:t> </a:t>
              </a:r>
              <a:r>
                <a:rPr lang="en-US" sz="1200" spc="12" dirty="0" err="1">
                  <a:solidFill>
                    <a:srgbClr val="FFFFFF"/>
                  </a:solidFill>
                  <a:latin typeface="Open Sauce Italics"/>
                </a:rPr>
                <a:t>notre</a:t>
              </a:r>
              <a:r>
                <a:rPr lang="en-US" sz="1200" spc="12" dirty="0">
                  <a:solidFill>
                    <a:srgbClr val="FFFFFF"/>
                  </a:solidFill>
                  <a:latin typeface="Open Sauce Italics"/>
                </a:rPr>
                <a:t> </a:t>
              </a:r>
              <a:r>
                <a:rPr lang="en-US" sz="1200" spc="12" dirty="0" err="1">
                  <a:solidFill>
                    <a:srgbClr val="FFFFFF"/>
                  </a:solidFill>
                  <a:latin typeface="Open Sauce Italics"/>
                </a:rPr>
                <a:t>capacité</a:t>
              </a:r>
              <a:r>
                <a:rPr lang="en-US" sz="1200" spc="12" dirty="0">
                  <a:solidFill>
                    <a:srgbClr val="FFFFFF"/>
                  </a:solidFill>
                  <a:latin typeface="Open Sauce Italics"/>
                </a:rPr>
                <a:t> à </a:t>
              </a:r>
              <a:r>
                <a:rPr lang="en-US" sz="1200" spc="12" dirty="0" err="1">
                  <a:solidFill>
                    <a:srgbClr val="FFFFFF"/>
                  </a:solidFill>
                  <a:latin typeface="Open Sauce Italics"/>
                </a:rPr>
                <a:t>concevoir</a:t>
              </a:r>
              <a:r>
                <a:rPr lang="en-US" sz="1200" spc="12" dirty="0">
                  <a:solidFill>
                    <a:srgbClr val="FFFFFF"/>
                  </a:solidFill>
                  <a:latin typeface="Open Sauce Italics"/>
                </a:rPr>
                <a:t> </a:t>
              </a:r>
              <a:r>
                <a:rPr lang="en-US" sz="1200" spc="12" dirty="0" err="1">
                  <a:solidFill>
                    <a:srgbClr val="FFFFFF"/>
                  </a:solidFill>
                  <a:latin typeface="Open Sauce Italics"/>
                </a:rPr>
                <a:t>une</a:t>
              </a:r>
              <a:r>
                <a:rPr lang="en-US" sz="1200" spc="12" dirty="0">
                  <a:solidFill>
                    <a:srgbClr val="FFFFFF"/>
                  </a:solidFill>
                  <a:latin typeface="Open Sauce Italics"/>
                </a:rPr>
                <a:t> solution </a:t>
              </a:r>
              <a:r>
                <a:rPr lang="en-US" sz="1200" spc="12" dirty="0" err="1">
                  <a:solidFill>
                    <a:srgbClr val="FFFFFF"/>
                  </a:solidFill>
                  <a:latin typeface="Open Sauce Italics"/>
                </a:rPr>
                <a:t>efficace</a:t>
              </a:r>
              <a:r>
                <a:rPr lang="en-US" sz="1200" spc="12" dirty="0">
                  <a:solidFill>
                    <a:srgbClr val="FFFFFF"/>
                  </a:solidFill>
                  <a:latin typeface="Open Sauce Italics"/>
                </a:rPr>
                <a:t> et à </a:t>
              </a:r>
              <a:r>
                <a:rPr lang="en-US" sz="1200" spc="12" dirty="0" err="1">
                  <a:solidFill>
                    <a:srgbClr val="FFFFFF"/>
                  </a:solidFill>
                  <a:latin typeface="Open Sauce Italics"/>
                </a:rPr>
                <a:t>fournir</a:t>
              </a:r>
              <a:r>
                <a:rPr lang="en-US" sz="1200" spc="12" dirty="0">
                  <a:solidFill>
                    <a:srgbClr val="FFFFFF"/>
                  </a:solidFill>
                  <a:latin typeface="Open Sauce Italics"/>
                </a:rPr>
                <a:t> des </a:t>
              </a:r>
              <a:r>
                <a:rPr lang="en-US" sz="1200" spc="12" dirty="0" err="1">
                  <a:solidFill>
                    <a:srgbClr val="FFFFFF"/>
                  </a:solidFill>
                  <a:latin typeface="Open Sauce Italics"/>
                </a:rPr>
                <a:t>informations</a:t>
              </a:r>
              <a:r>
                <a:rPr lang="en-US" sz="1200" spc="12" dirty="0">
                  <a:solidFill>
                    <a:srgbClr val="FFFFFF"/>
                  </a:solidFill>
                  <a:latin typeface="Open Sauce Italics"/>
                </a:rPr>
                <a:t> </a:t>
              </a:r>
              <a:r>
                <a:rPr lang="en-US" sz="1200" spc="12" dirty="0" err="1">
                  <a:solidFill>
                    <a:srgbClr val="FFFFFF"/>
                  </a:solidFill>
                  <a:latin typeface="Open Sauce Italics"/>
                </a:rPr>
                <a:t>visuelles</a:t>
              </a:r>
              <a:r>
                <a:rPr lang="en-US" sz="1200" spc="12" dirty="0">
                  <a:solidFill>
                    <a:srgbClr val="FFFFFF"/>
                  </a:solidFill>
                  <a:latin typeface="Open Sauce Italics"/>
                </a:rPr>
                <a:t> </a:t>
              </a:r>
              <a:r>
                <a:rPr lang="en-US" sz="1200" spc="12" dirty="0" err="1">
                  <a:solidFill>
                    <a:srgbClr val="FFFFFF"/>
                  </a:solidFill>
                  <a:latin typeface="Open Sauce Italics"/>
                </a:rPr>
                <a:t>claires</a:t>
              </a:r>
              <a:r>
                <a:rPr lang="en-US" sz="1200" spc="12" dirty="0">
                  <a:solidFill>
                    <a:srgbClr val="FFFFFF"/>
                  </a:solidFill>
                  <a:latin typeface="Open Sauce Italics"/>
                </a:rPr>
                <a:t> sur le </a:t>
              </a:r>
              <a:r>
                <a:rPr lang="en-US" sz="1200" spc="12" dirty="0" err="1">
                  <a:solidFill>
                    <a:srgbClr val="FFFFFF"/>
                  </a:solidFill>
                  <a:latin typeface="Open Sauce Italics"/>
                </a:rPr>
                <a:t>comportement</a:t>
              </a:r>
              <a:r>
                <a:rPr lang="en-US" sz="1200" spc="12" dirty="0">
                  <a:solidFill>
                    <a:srgbClr val="FFFFFF"/>
                  </a:solidFill>
                  <a:latin typeface="Open Sauce Italics"/>
                </a:rPr>
                <a:t> du </a:t>
              </a:r>
              <a:r>
                <a:rPr lang="en-US" sz="1200" spc="12" dirty="0" err="1">
                  <a:solidFill>
                    <a:srgbClr val="FFFFFF"/>
                  </a:solidFill>
                  <a:latin typeface="Open Sauce Italics"/>
                </a:rPr>
                <a:t>système</a:t>
              </a:r>
              <a:r>
                <a:rPr lang="en-US" sz="1200" spc="12" dirty="0">
                  <a:solidFill>
                    <a:srgbClr val="FFFFFF"/>
                  </a:solidFill>
                  <a:latin typeface="Open Sauce Italics"/>
                </a:rPr>
                <a:t>.</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633448" y="3447862"/>
            <a:ext cx="17021103" cy="3391276"/>
            <a:chOff x="0" y="0"/>
            <a:chExt cx="4482924" cy="893176"/>
          </a:xfrm>
        </p:grpSpPr>
        <p:sp>
          <p:nvSpPr>
            <p:cNvPr id="4" name="Freeform 4"/>
            <p:cNvSpPr/>
            <p:nvPr/>
          </p:nvSpPr>
          <p:spPr>
            <a:xfrm>
              <a:off x="0" y="0"/>
              <a:ext cx="4482924" cy="893176"/>
            </a:xfrm>
            <a:custGeom>
              <a:avLst/>
              <a:gdLst/>
              <a:ahLst/>
              <a:cxnLst/>
              <a:rect l="l" t="t" r="r" b="b"/>
              <a:pathLst>
                <a:path w="4482924" h="893176">
                  <a:moveTo>
                    <a:pt x="0" y="0"/>
                  </a:moveTo>
                  <a:lnTo>
                    <a:pt x="4482924" y="0"/>
                  </a:lnTo>
                  <a:lnTo>
                    <a:pt x="4482924" y="893176"/>
                  </a:lnTo>
                  <a:lnTo>
                    <a:pt x="0" y="893176"/>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1424388" y="3897448"/>
            <a:ext cx="15439223" cy="2387560"/>
          </a:xfrm>
          <a:prstGeom prst="rect">
            <a:avLst/>
          </a:prstGeom>
        </p:spPr>
        <p:txBody>
          <a:bodyPr lIns="0" tIns="0" rIns="0" bIns="0" rtlCol="0" anchor="t">
            <a:spAutoFit/>
          </a:bodyPr>
          <a:lstStyle/>
          <a:p>
            <a:pPr algn="ctr">
              <a:lnSpc>
                <a:spcPts val="4337"/>
              </a:lnSpc>
            </a:pPr>
            <a:r>
              <a:rPr lang="en-US" sz="3143" spc="308">
                <a:solidFill>
                  <a:srgbClr val="FFFFFF"/>
                </a:solidFill>
                <a:latin typeface="Codec Pro ExtraBold"/>
              </a:rPr>
              <a:t>SIMULATION #1: </a:t>
            </a:r>
          </a:p>
          <a:p>
            <a:pPr marL="0" lvl="0" indent="0" algn="ctr">
              <a:lnSpc>
                <a:spcPts val="7229"/>
              </a:lnSpc>
              <a:spcBef>
                <a:spcPct val="0"/>
              </a:spcBef>
            </a:pPr>
            <a:r>
              <a:rPr lang="en-US" sz="5238" spc="513">
                <a:solidFill>
                  <a:srgbClr val="FFFFFF"/>
                </a:solidFill>
                <a:latin typeface="Codec Pro ExtraBold"/>
              </a:rPr>
              <a:t>COMMANDE LQR DU SYSTÈME DIP LINÉARISÉ DE QUANSER AVEC LABVIEW</a:t>
            </a:r>
          </a:p>
        </p:txBody>
      </p:sp>
      <p:sp>
        <p:nvSpPr>
          <p:cNvPr id="7" name="TextBox 7"/>
          <p:cNvSpPr txBox="1"/>
          <p:nvPr/>
        </p:nvSpPr>
        <p:spPr>
          <a:xfrm>
            <a:off x="633448" y="9567791"/>
            <a:ext cx="13734572" cy="538234"/>
          </a:xfrm>
          <a:prstGeom prst="rect">
            <a:avLst/>
          </a:prstGeom>
        </p:spPr>
        <p:txBody>
          <a:bodyPr lIns="0" tIns="0" rIns="0" bIns="0" rtlCol="0" anchor="t">
            <a:spAutoFit/>
          </a:bodyPr>
          <a:lstStyle/>
          <a:p>
            <a:pPr algn="just">
              <a:lnSpc>
                <a:spcPts val="1455"/>
              </a:lnSpc>
            </a:pPr>
            <a:r>
              <a:rPr lang="en-US" sz="1119">
                <a:solidFill>
                  <a:srgbClr val="231F20"/>
                </a:solidFill>
                <a:latin typeface="Open Sauce Bold Italics"/>
              </a:rPr>
              <a:t>Référence(s):</a:t>
            </a:r>
          </a:p>
          <a:p>
            <a:pPr marL="241670" lvl="1" indent="-120835" algn="just">
              <a:lnSpc>
                <a:spcPts val="1455"/>
              </a:lnSpc>
              <a:buFont typeface="Arial"/>
              <a:buChar char="•"/>
            </a:pPr>
            <a:r>
              <a:rPr lang="en-US" sz="1119">
                <a:solidFill>
                  <a:srgbClr val="231F20"/>
                </a:solidFill>
                <a:latin typeface="Open Sauce Italics"/>
              </a:rPr>
              <a:t>Quanser - Linear Double Inverted Pendulum - Laboratory Guide: https://drive.google.com/file/d/1QVa5jelx7D5Yzznd775VXKbIiXpe-aos/view?usp=sharing</a:t>
            </a:r>
          </a:p>
          <a:p>
            <a:pPr algn="just">
              <a:lnSpc>
                <a:spcPts val="1455"/>
              </a:lnSpc>
            </a:pPr>
            <a:endParaRPr lang="en-US" sz="1119">
              <a:solidFill>
                <a:srgbClr val="231F20"/>
              </a:solidFill>
              <a:latin typeface="Open Sauce Itali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30706" y="9258300"/>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sp>
        <p:nvSpPr>
          <p:cNvPr id="4" name="TextBox 4"/>
          <p:cNvSpPr txBox="1"/>
          <p:nvPr/>
        </p:nvSpPr>
        <p:spPr>
          <a:xfrm>
            <a:off x="613043" y="1711107"/>
            <a:ext cx="17061914" cy="7858351"/>
          </a:xfrm>
          <a:prstGeom prst="rect">
            <a:avLst/>
          </a:prstGeom>
        </p:spPr>
        <p:txBody>
          <a:bodyPr lIns="0" tIns="0" rIns="0" bIns="0" rtlCol="0" anchor="t">
            <a:spAutoFit/>
          </a:bodyPr>
          <a:lstStyle/>
          <a:p>
            <a:pPr>
              <a:lnSpc>
                <a:spcPts val="3514"/>
              </a:lnSpc>
            </a:pPr>
            <a:r>
              <a:rPr lang="en-US" sz="2055" spc="150">
                <a:solidFill>
                  <a:srgbClr val="231F20"/>
                </a:solidFill>
                <a:latin typeface="Open Sauce"/>
              </a:rPr>
              <a:t>Les équations linéaires de l'espace d'état sont les suivantes: </a:t>
            </a:r>
          </a:p>
          <a:p>
            <a:pPr>
              <a:lnSpc>
                <a:spcPts val="3514"/>
              </a:lnSpc>
            </a:pPr>
            <a:endParaRPr lang="en-US" sz="2055" spc="150">
              <a:solidFill>
                <a:srgbClr val="231F20"/>
              </a:solidFill>
              <a:latin typeface="Open Sauce"/>
            </a:endParaRPr>
          </a:p>
          <a:p>
            <a:pPr>
              <a:lnSpc>
                <a:spcPts val="3514"/>
              </a:lnSpc>
            </a:pPr>
            <a:r>
              <a:rPr lang="en-US" sz="2055" spc="150">
                <a:solidFill>
                  <a:srgbClr val="231F20"/>
                </a:solidFill>
                <a:latin typeface="Open Sauce"/>
              </a:rPr>
              <a:t>où x est l'état, u est l'entrée de commande, A, B, C et D sont des matrices de l'espace d'état.</a:t>
            </a:r>
          </a:p>
          <a:p>
            <a:pPr>
              <a:lnSpc>
                <a:spcPts val="3514"/>
              </a:lnSpc>
            </a:pPr>
            <a:r>
              <a:rPr lang="en-US" sz="2055" spc="150">
                <a:solidFill>
                  <a:srgbClr val="231F20"/>
                </a:solidFill>
                <a:latin typeface="Open Sauce"/>
              </a:rPr>
              <a:t>Pour le système linéaire à double pendule l'état et la sortie sont définis comme suit</a:t>
            </a:r>
          </a:p>
          <a:p>
            <a:pPr>
              <a:lnSpc>
                <a:spcPts val="3514"/>
              </a:lnSpc>
            </a:pPr>
            <a:r>
              <a:rPr lang="en-US" sz="2055" spc="150">
                <a:solidFill>
                  <a:srgbClr val="231F20"/>
                </a:solidFill>
                <a:latin typeface="Open Sauce"/>
              </a:rPr>
              <a:t>où </a:t>
            </a:r>
            <a:r>
              <a:rPr lang="en-US" sz="2055" spc="150">
                <a:solidFill>
                  <a:srgbClr val="231F20"/>
                </a:solidFill>
                <a:latin typeface="Open Sauce Bold"/>
              </a:rPr>
              <a:t>xc,d</a:t>
            </a:r>
            <a:r>
              <a:rPr lang="en-US" sz="2055" spc="150">
                <a:solidFill>
                  <a:srgbClr val="231F20"/>
                </a:solidFill>
                <a:latin typeface="Open Sauce"/>
              </a:rPr>
              <a:t> est la position souhaitée du chariot, et</a:t>
            </a:r>
          </a:p>
          <a:p>
            <a:pPr>
              <a:lnSpc>
                <a:spcPts val="3514"/>
              </a:lnSpc>
            </a:pPr>
            <a:r>
              <a:rPr lang="en-US" sz="2055" spc="150">
                <a:solidFill>
                  <a:srgbClr val="231F20"/>
                </a:solidFill>
                <a:latin typeface="Open Sauce"/>
              </a:rPr>
              <a:t>Après avoir linéarisé les équations non linéaires du mouvement autour de la position d'angle zéro (équilibrée), et substitué les états données par la modélisation LabVIEW dans l'équation, nous obtenons les matrices espace-état présentées ici:</a:t>
            </a:r>
          </a:p>
          <a:p>
            <a:pPr>
              <a:lnSpc>
                <a:spcPts val="3514"/>
              </a:lnSpc>
            </a:pPr>
            <a:endParaRPr lang="en-US" sz="2055" spc="150">
              <a:solidFill>
                <a:srgbClr val="231F20"/>
              </a:solidFill>
              <a:latin typeface="Open Sauce"/>
            </a:endParaRPr>
          </a:p>
          <a:p>
            <a:pPr>
              <a:lnSpc>
                <a:spcPts val="3514"/>
              </a:lnSpc>
            </a:pPr>
            <a:endParaRPr lang="en-US" sz="2055" spc="150">
              <a:solidFill>
                <a:srgbClr val="231F20"/>
              </a:solidFill>
              <a:latin typeface="Open Sauce"/>
            </a:endParaRPr>
          </a:p>
          <a:p>
            <a:pPr>
              <a:lnSpc>
                <a:spcPts val="3514"/>
              </a:lnSpc>
            </a:pPr>
            <a:endParaRPr lang="en-US" sz="2055" spc="150">
              <a:solidFill>
                <a:srgbClr val="231F20"/>
              </a:solidFill>
              <a:latin typeface="Open Sauce"/>
            </a:endParaRPr>
          </a:p>
          <a:p>
            <a:pPr>
              <a:lnSpc>
                <a:spcPts val="3514"/>
              </a:lnSpc>
            </a:pPr>
            <a:endParaRPr lang="en-US" sz="2055" spc="150">
              <a:solidFill>
                <a:srgbClr val="231F20"/>
              </a:solidFill>
              <a:latin typeface="Open Sauce"/>
            </a:endParaRPr>
          </a:p>
          <a:p>
            <a:pPr>
              <a:lnSpc>
                <a:spcPts val="3514"/>
              </a:lnSpc>
            </a:pPr>
            <a:endParaRPr lang="en-US" sz="2055" spc="150">
              <a:solidFill>
                <a:srgbClr val="231F20"/>
              </a:solidFill>
              <a:latin typeface="Open Sauce"/>
            </a:endParaRPr>
          </a:p>
          <a:p>
            <a:pPr>
              <a:lnSpc>
                <a:spcPts val="3514"/>
              </a:lnSpc>
            </a:pPr>
            <a:endParaRPr lang="en-US" sz="2055" spc="150">
              <a:solidFill>
                <a:srgbClr val="231F20"/>
              </a:solidFill>
              <a:latin typeface="Open Sauce"/>
            </a:endParaRPr>
          </a:p>
          <a:p>
            <a:pPr>
              <a:lnSpc>
                <a:spcPts val="3514"/>
              </a:lnSpc>
            </a:pPr>
            <a:endParaRPr lang="en-US" sz="2055" spc="150">
              <a:solidFill>
                <a:srgbClr val="231F20"/>
              </a:solidFill>
              <a:latin typeface="Open Sauce"/>
            </a:endParaRPr>
          </a:p>
          <a:p>
            <a:pPr>
              <a:lnSpc>
                <a:spcPts val="3514"/>
              </a:lnSpc>
            </a:pPr>
            <a:endParaRPr lang="en-US" sz="2055" spc="150">
              <a:solidFill>
                <a:srgbClr val="231F20"/>
              </a:solidFill>
              <a:latin typeface="Open Sauce"/>
            </a:endParaRPr>
          </a:p>
          <a:p>
            <a:pPr>
              <a:lnSpc>
                <a:spcPts val="3514"/>
              </a:lnSpc>
            </a:pPr>
            <a:r>
              <a:rPr lang="en-US" sz="2055" u="sng" spc="150">
                <a:solidFill>
                  <a:srgbClr val="231F20"/>
                </a:solidFill>
                <a:latin typeface="Open Sauce"/>
              </a:rPr>
              <a:t>Remarque </a:t>
            </a:r>
            <a:r>
              <a:rPr lang="en-US" sz="2055" spc="150">
                <a:solidFill>
                  <a:srgbClr val="231F20"/>
                </a:solidFill>
                <a:latin typeface="Open Sauce"/>
              </a:rPr>
              <a:t>: Les vitesses des angles d'asservissement et de pendule peuvent être calculées dans le régulateur numérique, par exemple en prenant la dérivée et en filtrant le résultat par l'intermédiaire d'un filtre passe-haut.</a:t>
            </a:r>
          </a:p>
        </p:txBody>
      </p:sp>
      <p:pic>
        <p:nvPicPr>
          <p:cNvPr id="5" name="Picture 5"/>
          <p:cNvPicPr>
            <a:picLocks noChangeAspect="1"/>
          </p:cNvPicPr>
          <p:nvPr/>
        </p:nvPicPr>
        <p:blipFill>
          <a:blip r:embed="rId4"/>
          <a:srcRect/>
          <a:stretch>
            <a:fillRect/>
          </a:stretch>
        </p:blipFill>
        <p:spPr>
          <a:xfrm>
            <a:off x="12807321" y="3095543"/>
            <a:ext cx="3285052" cy="523097"/>
          </a:xfrm>
          <a:prstGeom prst="rect">
            <a:avLst/>
          </a:prstGeom>
        </p:spPr>
      </p:pic>
      <p:pic>
        <p:nvPicPr>
          <p:cNvPr id="6" name="Picture 6"/>
          <p:cNvPicPr>
            <a:picLocks noChangeAspect="1"/>
          </p:cNvPicPr>
          <p:nvPr/>
        </p:nvPicPr>
        <p:blipFill>
          <a:blip r:embed="rId5"/>
          <a:srcRect b="9988"/>
          <a:stretch>
            <a:fillRect/>
          </a:stretch>
        </p:blipFill>
        <p:spPr>
          <a:xfrm>
            <a:off x="10013004" y="1554705"/>
            <a:ext cx="2094202" cy="522354"/>
          </a:xfrm>
          <a:prstGeom prst="rect">
            <a:avLst/>
          </a:prstGeom>
        </p:spPr>
      </p:pic>
      <p:pic>
        <p:nvPicPr>
          <p:cNvPr id="7" name="Picture 7"/>
          <p:cNvPicPr>
            <a:picLocks noChangeAspect="1"/>
          </p:cNvPicPr>
          <p:nvPr/>
        </p:nvPicPr>
        <p:blipFill>
          <a:blip r:embed="rId6"/>
          <a:srcRect/>
          <a:stretch>
            <a:fillRect/>
          </a:stretch>
        </p:blipFill>
        <p:spPr>
          <a:xfrm>
            <a:off x="10154422" y="2184875"/>
            <a:ext cx="1906424" cy="492388"/>
          </a:xfrm>
          <a:prstGeom prst="rect">
            <a:avLst/>
          </a:prstGeom>
        </p:spPr>
      </p:pic>
      <p:pic>
        <p:nvPicPr>
          <p:cNvPr id="8" name="Picture 8"/>
          <p:cNvPicPr>
            <a:picLocks noChangeAspect="1"/>
          </p:cNvPicPr>
          <p:nvPr/>
        </p:nvPicPr>
        <p:blipFill>
          <a:blip r:embed="rId7"/>
          <a:srcRect/>
          <a:stretch>
            <a:fillRect/>
          </a:stretch>
        </p:blipFill>
        <p:spPr>
          <a:xfrm>
            <a:off x="7713718" y="3484886"/>
            <a:ext cx="2077526" cy="473999"/>
          </a:xfrm>
          <a:prstGeom prst="rect">
            <a:avLst/>
          </a:prstGeom>
        </p:spPr>
      </p:pic>
      <p:pic>
        <p:nvPicPr>
          <p:cNvPr id="9" name="Picture 9"/>
          <p:cNvPicPr>
            <a:picLocks noChangeAspect="1"/>
          </p:cNvPicPr>
          <p:nvPr/>
        </p:nvPicPr>
        <p:blipFill>
          <a:blip r:embed="rId8"/>
          <a:srcRect t="907" r="424"/>
          <a:stretch>
            <a:fillRect/>
          </a:stretch>
        </p:blipFill>
        <p:spPr>
          <a:xfrm>
            <a:off x="5234184" y="5174114"/>
            <a:ext cx="6423377" cy="3343889"/>
          </a:xfrm>
          <a:prstGeom prst="rect">
            <a:avLst/>
          </a:prstGeom>
        </p:spPr>
      </p:pic>
      <p:sp>
        <p:nvSpPr>
          <p:cNvPr id="10" name="TextBox 10"/>
          <p:cNvSpPr txBox="1"/>
          <p:nvPr/>
        </p:nvSpPr>
        <p:spPr>
          <a:xfrm>
            <a:off x="2950471" y="186648"/>
            <a:ext cx="11960760" cy="1157476"/>
          </a:xfrm>
          <a:prstGeom prst="rect">
            <a:avLst/>
          </a:prstGeom>
        </p:spPr>
        <p:txBody>
          <a:bodyPr lIns="0" tIns="0" rIns="0" bIns="0" rtlCol="0" anchor="t">
            <a:spAutoFit/>
          </a:bodyPr>
          <a:lstStyle/>
          <a:p>
            <a:pPr algn="ctr">
              <a:lnSpc>
                <a:spcPts val="4410"/>
              </a:lnSpc>
            </a:pPr>
            <a:r>
              <a:rPr lang="en-US" sz="3196" spc="313">
                <a:solidFill>
                  <a:srgbClr val="231F20"/>
                </a:solidFill>
                <a:latin typeface="Codec Pro ExtraBold"/>
              </a:rPr>
              <a:t>SYSTÈME DIP DE QUANSER:</a:t>
            </a:r>
          </a:p>
          <a:p>
            <a:pPr marL="0" lvl="0" indent="0" algn="ctr">
              <a:lnSpc>
                <a:spcPts val="4410"/>
              </a:lnSpc>
              <a:spcBef>
                <a:spcPct val="0"/>
              </a:spcBef>
            </a:pPr>
            <a:r>
              <a:rPr lang="en-US" sz="3196" spc="313">
                <a:solidFill>
                  <a:srgbClr val="231F20"/>
                </a:solidFill>
                <a:latin typeface="Codec Pro ExtraBold"/>
              </a:rPr>
              <a:t>LINÉARISATION DU SYSTÈME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69005" y="-48964"/>
            <a:ext cx="2750221" cy="2751380"/>
            <a:chOff x="0" y="0"/>
            <a:chExt cx="6832800" cy="6835680"/>
          </a:xfrm>
        </p:grpSpPr>
        <p:sp>
          <p:nvSpPr>
            <p:cNvPr id="3" name="Freeform 3"/>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4" name="Group 4"/>
          <p:cNvGrpSpPr/>
          <p:nvPr/>
        </p:nvGrpSpPr>
        <p:grpSpPr>
          <a:xfrm>
            <a:off x="15417542" y="546579"/>
            <a:ext cx="221119" cy="224886"/>
            <a:chOff x="0" y="0"/>
            <a:chExt cx="549360" cy="558720"/>
          </a:xfrm>
        </p:grpSpPr>
        <p:sp>
          <p:nvSpPr>
            <p:cNvPr id="5" name="Freeform 5"/>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6" name="Freeform 6"/>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7" name="Group 7"/>
          <p:cNvGrpSpPr/>
          <p:nvPr/>
        </p:nvGrpSpPr>
        <p:grpSpPr>
          <a:xfrm>
            <a:off x="15417542" y="1881987"/>
            <a:ext cx="221119" cy="224886"/>
            <a:chOff x="0" y="0"/>
            <a:chExt cx="549360" cy="558720"/>
          </a:xfrm>
        </p:grpSpPr>
        <p:sp>
          <p:nvSpPr>
            <p:cNvPr id="8" name="Freeform 8"/>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9" name="Freeform 9"/>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0" name="Group 10"/>
          <p:cNvGrpSpPr/>
          <p:nvPr/>
        </p:nvGrpSpPr>
        <p:grpSpPr>
          <a:xfrm>
            <a:off x="15478980" y="1947192"/>
            <a:ext cx="95635" cy="94475"/>
            <a:chOff x="0" y="0"/>
            <a:chExt cx="237600" cy="234720"/>
          </a:xfrm>
        </p:grpSpPr>
        <p:sp>
          <p:nvSpPr>
            <p:cNvPr id="11" name="Freeform 1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12" name="Group 12"/>
          <p:cNvGrpSpPr/>
          <p:nvPr/>
        </p:nvGrpSpPr>
        <p:grpSpPr>
          <a:xfrm>
            <a:off x="13649829" y="1624555"/>
            <a:ext cx="239195" cy="243270"/>
            <a:chOff x="0" y="0"/>
            <a:chExt cx="549360" cy="558720"/>
          </a:xfrm>
        </p:grpSpPr>
        <p:sp>
          <p:nvSpPr>
            <p:cNvPr id="13" name="Freeform 13"/>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4" name="Freeform 14"/>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5" name="Group 15"/>
          <p:cNvGrpSpPr/>
          <p:nvPr/>
        </p:nvGrpSpPr>
        <p:grpSpPr>
          <a:xfrm>
            <a:off x="13718797" y="1695091"/>
            <a:ext cx="103766" cy="102199"/>
            <a:chOff x="0" y="0"/>
            <a:chExt cx="238320" cy="234720"/>
          </a:xfrm>
        </p:grpSpPr>
        <p:sp>
          <p:nvSpPr>
            <p:cNvPr id="16" name="Freeform 16"/>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17" name="Group 17"/>
          <p:cNvGrpSpPr/>
          <p:nvPr/>
        </p:nvGrpSpPr>
        <p:grpSpPr>
          <a:xfrm>
            <a:off x="13649829" y="179980"/>
            <a:ext cx="239195" cy="243270"/>
            <a:chOff x="0" y="0"/>
            <a:chExt cx="549360" cy="558720"/>
          </a:xfrm>
        </p:grpSpPr>
        <p:sp>
          <p:nvSpPr>
            <p:cNvPr id="18" name="Freeform 18"/>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9" name="Freeform 19"/>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0" name="Group 20"/>
          <p:cNvGrpSpPr/>
          <p:nvPr/>
        </p:nvGrpSpPr>
        <p:grpSpPr>
          <a:xfrm>
            <a:off x="15480284" y="611785"/>
            <a:ext cx="95635" cy="94475"/>
            <a:chOff x="0" y="0"/>
            <a:chExt cx="237600" cy="234720"/>
          </a:xfrm>
        </p:grpSpPr>
        <p:sp>
          <p:nvSpPr>
            <p:cNvPr id="21" name="Freeform 2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2" name="Group 22"/>
          <p:cNvGrpSpPr/>
          <p:nvPr/>
        </p:nvGrpSpPr>
        <p:grpSpPr>
          <a:xfrm>
            <a:off x="14242359" y="82757"/>
            <a:ext cx="109220" cy="107896"/>
            <a:chOff x="0" y="0"/>
            <a:chExt cx="237600" cy="234720"/>
          </a:xfrm>
        </p:grpSpPr>
        <p:sp>
          <p:nvSpPr>
            <p:cNvPr id="23" name="Freeform 23"/>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4" name="Group 24"/>
          <p:cNvGrpSpPr/>
          <p:nvPr/>
        </p:nvGrpSpPr>
        <p:grpSpPr>
          <a:xfrm>
            <a:off x="13360338" y="342949"/>
            <a:ext cx="1967555" cy="196755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0">
              <a:solidFill>
                <a:srgbClr val="397D5A"/>
              </a:solidFill>
            </a:ln>
          </p:spPr>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617636" y="8255074"/>
            <a:ext cx="4118443" cy="3654183"/>
          </a:xfrm>
          <a:prstGeom prst="rect">
            <a:avLst/>
          </a:prstGeom>
        </p:spPr>
      </p:pic>
      <p:pic>
        <p:nvPicPr>
          <p:cNvPr id="28" name="Picture 2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flipV="1">
            <a:off x="-2059222" y="-798391"/>
            <a:ext cx="4118443" cy="3654183"/>
          </a:xfrm>
          <a:prstGeom prst="rect">
            <a:avLst/>
          </a:prstGeom>
        </p:spPr>
      </p:pic>
      <p:pic>
        <p:nvPicPr>
          <p:cNvPr id="29" name="Picture 29"/>
          <p:cNvPicPr>
            <a:picLocks noChangeAspect="1"/>
          </p:cNvPicPr>
          <p:nvPr/>
        </p:nvPicPr>
        <p:blipFill>
          <a:blip r:embed="rId4"/>
          <a:srcRect/>
          <a:stretch>
            <a:fillRect/>
          </a:stretch>
        </p:blipFill>
        <p:spPr>
          <a:xfrm>
            <a:off x="13785383" y="870258"/>
            <a:ext cx="1117466" cy="927031"/>
          </a:xfrm>
          <a:prstGeom prst="rect">
            <a:avLst/>
          </a:prstGeom>
        </p:spPr>
      </p:pic>
      <p:sp>
        <p:nvSpPr>
          <p:cNvPr id="30" name="TextBox 30"/>
          <p:cNvSpPr txBox="1"/>
          <p:nvPr/>
        </p:nvSpPr>
        <p:spPr>
          <a:xfrm>
            <a:off x="741039" y="2769091"/>
            <a:ext cx="16805923" cy="7430829"/>
          </a:xfrm>
          <a:prstGeom prst="rect">
            <a:avLst/>
          </a:prstGeom>
        </p:spPr>
        <p:txBody>
          <a:bodyPr lIns="0" tIns="0" rIns="0" bIns="0" rtlCol="0" anchor="t">
            <a:spAutoFit/>
          </a:bodyPr>
          <a:lstStyle/>
          <a:p>
            <a:pPr>
              <a:lnSpc>
                <a:spcPts val="2551"/>
              </a:lnSpc>
            </a:pPr>
            <a:endParaRPr/>
          </a:p>
          <a:p>
            <a:pPr marL="393517" lvl="1" indent="-196758">
              <a:lnSpc>
                <a:spcPts val="2551"/>
              </a:lnSpc>
              <a:buFont typeface="Arial"/>
              <a:buChar char="•"/>
            </a:pPr>
            <a:r>
              <a:rPr lang="en-US" sz="1822" spc="178">
                <a:solidFill>
                  <a:srgbClr val="231F20"/>
                </a:solidFill>
                <a:latin typeface="Open Sauce"/>
              </a:rPr>
              <a:t>Mettre en évidence les applications pratiques du double pendule inversé dans la conception de systèmes de contrôle avancés et la stabilisation de plates-formes à pendule inversé</a:t>
            </a:r>
          </a:p>
          <a:p>
            <a:pPr>
              <a:lnSpc>
                <a:spcPts val="2551"/>
              </a:lnSpc>
            </a:pPr>
            <a:endParaRPr lang="en-US" sz="1822" spc="178">
              <a:solidFill>
                <a:srgbClr val="231F20"/>
              </a:solidFill>
              <a:latin typeface="Open Sauce"/>
            </a:endParaRPr>
          </a:p>
          <a:p>
            <a:pPr marL="393517" lvl="1" indent="-196758">
              <a:lnSpc>
                <a:spcPts val="2551"/>
              </a:lnSpc>
              <a:buFont typeface="Arial"/>
              <a:buChar char="•"/>
            </a:pPr>
            <a:r>
              <a:rPr lang="en-US" sz="1822" spc="178">
                <a:solidFill>
                  <a:srgbClr val="231F20"/>
                </a:solidFill>
                <a:latin typeface="Open Sauce"/>
              </a:rPr>
              <a:t>Expliquer la méthode de Lagrange pour obtenir les équations dynamiques du système et souligner l'importance de la modélisation mathématique</a:t>
            </a:r>
          </a:p>
          <a:p>
            <a:pPr>
              <a:lnSpc>
                <a:spcPts val="2551"/>
              </a:lnSpc>
            </a:pPr>
            <a:endParaRPr lang="en-US" sz="1822" spc="178">
              <a:solidFill>
                <a:srgbClr val="231F20"/>
              </a:solidFill>
              <a:latin typeface="Open Sauce"/>
            </a:endParaRPr>
          </a:p>
          <a:p>
            <a:pPr marL="393517" lvl="1" indent="-196758">
              <a:lnSpc>
                <a:spcPts val="2551"/>
              </a:lnSpc>
              <a:buFont typeface="Arial"/>
              <a:buChar char="•"/>
            </a:pPr>
            <a:r>
              <a:rPr lang="en-US" sz="1822" spc="178">
                <a:solidFill>
                  <a:srgbClr val="231F20"/>
                </a:solidFill>
                <a:latin typeface="Open Sauce"/>
              </a:rPr>
              <a:t>Utiliser MATLAB pour simuler et analyser le comportement du système sous différentes stratégies de contrôle.</a:t>
            </a:r>
          </a:p>
          <a:p>
            <a:pPr>
              <a:lnSpc>
                <a:spcPts val="2551"/>
              </a:lnSpc>
            </a:pPr>
            <a:endParaRPr lang="en-US" sz="1822" spc="178">
              <a:solidFill>
                <a:srgbClr val="231F20"/>
              </a:solidFill>
              <a:latin typeface="Open Sauce"/>
            </a:endParaRPr>
          </a:p>
          <a:p>
            <a:pPr marL="393517" lvl="1" indent="-196758">
              <a:lnSpc>
                <a:spcPts val="2551"/>
              </a:lnSpc>
              <a:buFont typeface="Arial"/>
              <a:buChar char="•"/>
            </a:pPr>
            <a:r>
              <a:rPr lang="en-US" sz="1822" spc="178">
                <a:solidFill>
                  <a:srgbClr val="231F20"/>
                </a:solidFill>
                <a:latin typeface="Open Sauce"/>
              </a:rPr>
              <a:t>Appliquer les concepts théoriques à des systèmes réels en utilisant LabVIEW pour la modélisation du système.</a:t>
            </a:r>
          </a:p>
          <a:p>
            <a:pPr>
              <a:lnSpc>
                <a:spcPts val="2551"/>
              </a:lnSpc>
            </a:pPr>
            <a:endParaRPr lang="en-US" sz="1822" spc="178">
              <a:solidFill>
                <a:srgbClr val="231F20"/>
              </a:solidFill>
              <a:latin typeface="Open Sauce"/>
            </a:endParaRPr>
          </a:p>
          <a:p>
            <a:pPr marL="393517" lvl="1" indent="-196758">
              <a:lnSpc>
                <a:spcPts val="2551"/>
              </a:lnSpc>
              <a:buFont typeface="Arial"/>
              <a:buChar char="•"/>
            </a:pPr>
            <a:r>
              <a:rPr lang="en-US" sz="1822" spc="178">
                <a:solidFill>
                  <a:srgbClr val="231F20"/>
                </a:solidFill>
                <a:latin typeface="Open Sauce"/>
              </a:rPr>
              <a:t>Simuler le système DIP linéarisé de Quanser avec LabVIEW en utilisant un régulateur LQR et analyser les performances du contrôleur</a:t>
            </a:r>
          </a:p>
          <a:p>
            <a:pPr>
              <a:lnSpc>
                <a:spcPts val="2551"/>
              </a:lnSpc>
            </a:pPr>
            <a:endParaRPr lang="en-US" sz="1822" spc="178">
              <a:solidFill>
                <a:srgbClr val="231F20"/>
              </a:solidFill>
              <a:latin typeface="Open Sauce"/>
            </a:endParaRPr>
          </a:p>
          <a:p>
            <a:pPr marL="393517" lvl="1" indent="-196758">
              <a:lnSpc>
                <a:spcPts val="2551"/>
              </a:lnSpc>
              <a:buFont typeface="Arial"/>
              <a:buChar char="•"/>
            </a:pPr>
            <a:r>
              <a:rPr lang="en-US" sz="1822" spc="178">
                <a:solidFill>
                  <a:srgbClr val="231F20"/>
                </a:solidFill>
                <a:latin typeface="Open Sauce"/>
              </a:rPr>
              <a:t>Développer une stratégie de contrôle Swing-Up basée sur Python avec Gekko et Matplotlib, présentée sur un Dashboard Web interactif.</a:t>
            </a:r>
          </a:p>
          <a:p>
            <a:pPr>
              <a:lnSpc>
                <a:spcPts val="2551"/>
              </a:lnSpc>
            </a:pPr>
            <a:endParaRPr lang="en-US" sz="1822" spc="178">
              <a:solidFill>
                <a:srgbClr val="231F20"/>
              </a:solidFill>
              <a:latin typeface="Open Sauce"/>
            </a:endParaRPr>
          </a:p>
          <a:p>
            <a:pPr marL="393517" lvl="1" indent="-196758">
              <a:lnSpc>
                <a:spcPts val="2551"/>
              </a:lnSpc>
              <a:buFont typeface="Arial"/>
              <a:buChar char="•"/>
            </a:pPr>
            <a:r>
              <a:rPr lang="en-US" sz="1822" spc="178">
                <a:solidFill>
                  <a:srgbClr val="231F20"/>
                </a:solidFill>
                <a:latin typeface="Open Sauce"/>
              </a:rPr>
              <a:t>Simuler le système DIP modélisé sur un chariot dans ROS et Gazebo avec un régulateur LQR pour évaluer le comportement dans un environnement virtuel réaliste.</a:t>
            </a:r>
          </a:p>
          <a:p>
            <a:pPr>
              <a:lnSpc>
                <a:spcPts val="2551"/>
              </a:lnSpc>
            </a:pPr>
            <a:endParaRPr lang="en-US" sz="1822" spc="178">
              <a:solidFill>
                <a:srgbClr val="231F20"/>
              </a:solidFill>
              <a:latin typeface="Open Sauce"/>
            </a:endParaRPr>
          </a:p>
          <a:p>
            <a:pPr marL="393517" lvl="1" indent="-196758">
              <a:lnSpc>
                <a:spcPts val="2551"/>
              </a:lnSpc>
              <a:buFont typeface="Arial"/>
              <a:buChar char="•"/>
            </a:pPr>
            <a:r>
              <a:rPr lang="en-US" sz="1822" spc="178">
                <a:solidFill>
                  <a:srgbClr val="231F20"/>
                </a:solidFill>
                <a:latin typeface="Open Sauce"/>
              </a:rPr>
              <a:t>Mettre en œuvre un modèle d'apprentissage par renforcement pour rechercher des stratégies performantes pour le système DIP.</a:t>
            </a:r>
          </a:p>
          <a:p>
            <a:pPr>
              <a:lnSpc>
                <a:spcPts val="2551"/>
              </a:lnSpc>
            </a:pPr>
            <a:endParaRPr lang="en-US" sz="1822" spc="178">
              <a:solidFill>
                <a:srgbClr val="231F20"/>
              </a:solidFill>
              <a:latin typeface="Open Sauce"/>
            </a:endParaRPr>
          </a:p>
        </p:txBody>
      </p:sp>
      <p:sp>
        <p:nvSpPr>
          <p:cNvPr id="31" name="TextBox 31"/>
          <p:cNvSpPr txBox="1"/>
          <p:nvPr/>
        </p:nvSpPr>
        <p:spPr>
          <a:xfrm>
            <a:off x="3553477" y="1000013"/>
            <a:ext cx="10096352" cy="867812"/>
          </a:xfrm>
          <a:prstGeom prst="rect">
            <a:avLst/>
          </a:prstGeom>
        </p:spPr>
        <p:txBody>
          <a:bodyPr lIns="0" tIns="0" rIns="0" bIns="0" rtlCol="0" anchor="t">
            <a:spAutoFit/>
          </a:bodyPr>
          <a:lstStyle/>
          <a:p>
            <a:pPr marL="0" lvl="0" indent="0" algn="ctr">
              <a:lnSpc>
                <a:spcPts val="6404"/>
              </a:lnSpc>
              <a:spcBef>
                <a:spcPct val="0"/>
              </a:spcBef>
            </a:pPr>
            <a:r>
              <a:rPr lang="en-US" sz="4641" spc="454">
                <a:solidFill>
                  <a:srgbClr val="231F20"/>
                </a:solidFill>
                <a:latin typeface="Codec Pro ExtraBold"/>
              </a:rPr>
              <a:t>LES OBJECTIFS DU PROJET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88945" y="-7422230"/>
            <a:ext cx="9348363" cy="9348363"/>
          </a:xfrm>
          <a:prstGeom prst="rect">
            <a:avLst/>
          </a:prstGeom>
        </p:spPr>
      </p:pic>
      <p:pic>
        <p:nvPicPr>
          <p:cNvPr id="4" name="Picture 4"/>
          <p:cNvPicPr>
            <a:picLocks noChangeAspect="1"/>
          </p:cNvPicPr>
          <p:nvPr/>
        </p:nvPicPr>
        <p:blipFill>
          <a:blip r:embed="rId4"/>
          <a:srcRect/>
          <a:stretch>
            <a:fillRect/>
          </a:stretch>
        </p:blipFill>
        <p:spPr>
          <a:xfrm>
            <a:off x="6804244" y="4220180"/>
            <a:ext cx="4361453" cy="809466"/>
          </a:xfrm>
          <a:prstGeom prst="rect">
            <a:avLst/>
          </a:prstGeom>
        </p:spPr>
      </p:pic>
      <p:sp>
        <p:nvSpPr>
          <p:cNvPr id="5" name="TextBox 5"/>
          <p:cNvSpPr txBox="1"/>
          <p:nvPr/>
        </p:nvSpPr>
        <p:spPr>
          <a:xfrm>
            <a:off x="454013" y="2979553"/>
            <a:ext cx="17185966" cy="6238134"/>
          </a:xfrm>
          <a:prstGeom prst="rect">
            <a:avLst/>
          </a:prstGeom>
        </p:spPr>
        <p:txBody>
          <a:bodyPr lIns="0" tIns="0" rIns="0" bIns="0" rtlCol="0" anchor="t">
            <a:spAutoFit/>
          </a:bodyPr>
          <a:lstStyle/>
          <a:p>
            <a:pPr>
              <a:lnSpc>
                <a:spcPts val="3540"/>
              </a:lnSpc>
            </a:pPr>
            <a:r>
              <a:rPr lang="en-US" sz="2070" spc="151">
                <a:solidFill>
                  <a:srgbClr val="231F20"/>
                </a:solidFill>
                <a:latin typeface="Open Sauce"/>
              </a:rPr>
              <a:t>Si (A,B) sont contrôlables, la méthode d'optimisation linéaire quadratique régulière peut être utilisée pour trouver un gain de contrôle de rétroaction. Étant donné le modèle d’état, il faut trouver une entrée de commande u qui minimise la fonction de coût:</a:t>
            </a:r>
          </a:p>
          <a:p>
            <a:pPr>
              <a:lnSpc>
                <a:spcPts val="3540"/>
              </a:lnSpc>
            </a:pPr>
            <a:endParaRPr lang="en-US" sz="2070" spc="151">
              <a:solidFill>
                <a:srgbClr val="231F20"/>
              </a:solidFill>
              <a:latin typeface="Open Sauce"/>
            </a:endParaRPr>
          </a:p>
          <a:p>
            <a:pPr>
              <a:lnSpc>
                <a:spcPts val="3540"/>
              </a:lnSpc>
            </a:pPr>
            <a:endParaRPr lang="en-US" sz="2070" spc="151">
              <a:solidFill>
                <a:srgbClr val="231F20"/>
              </a:solidFill>
              <a:latin typeface="Open Sauce"/>
            </a:endParaRPr>
          </a:p>
          <a:p>
            <a:pPr>
              <a:lnSpc>
                <a:spcPts val="3540"/>
              </a:lnSpc>
            </a:pPr>
            <a:r>
              <a:rPr lang="en-US" sz="2070" spc="151">
                <a:solidFill>
                  <a:srgbClr val="231F20"/>
                </a:solidFill>
                <a:latin typeface="Open Sauce"/>
              </a:rPr>
              <a:t>où Q et R sont les matrices de pondération. Les matrices de pondération affectent la façon dont LQR minimise la fonction et sont, essentiellement, des variables de réglage,</a:t>
            </a:r>
          </a:p>
          <a:p>
            <a:pPr>
              <a:lnSpc>
                <a:spcPts val="3540"/>
              </a:lnSpc>
            </a:pPr>
            <a:r>
              <a:rPr lang="en-US" sz="2070" spc="151">
                <a:solidFill>
                  <a:srgbClr val="231F20"/>
                </a:solidFill>
                <a:latin typeface="Open Sauce"/>
              </a:rPr>
              <a:t>Compte tenu de la loi de commande </a:t>
            </a:r>
            <a:r>
              <a:rPr lang="en-US" sz="2070" spc="151">
                <a:solidFill>
                  <a:srgbClr val="231F20"/>
                </a:solidFill>
                <a:latin typeface="Open Sauce Bold"/>
              </a:rPr>
              <a:t>u = -Kx</a:t>
            </a:r>
            <a:r>
              <a:rPr lang="en-US" sz="2070" spc="151">
                <a:solidFill>
                  <a:srgbClr val="231F20"/>
                </a:solidFill>
                <a:latin typeface="Open Sauce"/>
              </a:rPr>
              <a:t>, l'espace d'état de devient:</a:t>
            </a:r>
          </a:p>
          <a:p>
            <a:pPr>
              <a:lnSpc>
                <a:spcPts val="3540"/>
              </a:lnSpc>
            </a:pPr>
            <a:endParaRPr lang="en-US" sz="2070" spc="151">
              <a:solidFill>
                <a:srgbClr val="231F20"/>
              </a:solidFill>
              <a:latin typeface="Open Sauce"/>
            </a:endParaRPr>
          </a:p>
          <a:p>
            <a:pPr>
              <a:lnSpc>
                <a:spcPts val="3540"/>
              </a:lnSpc>
            </a:pPr>
            <a:endParaRPr lang="en-US" sz="2070" spc="151">
              <a:solidFill>
                <a:srgbClr val="231F20"/>
              </a:solidFill>
              <a:latin typeface="Open Sauce"/>
            </a:endParaRPr>
          </a:p>
          <a:p>
            <a:pPr>
              <a:lnSpc>
                <a:spcPts val="3540"/>
              </a:lnSpc>
            </a:pPr>
            <a:endParaRPr lang="en-US" sz="2070" spc="151">
              <a:solidFill>
                <a:srgbClr val="231F20"/>
              </a:solidFill>
              <a:latin typeface="Open Sauce"/>
            </a:endParaRPr>
          </a:p>
          <a:p>
            <a:pPr>
              <a:lnSpc>
                <a:spcPts val="3540"/>
              </a:lnSpc>
            </a:pPr>
            <a:endParaRPr lang="en-US" sz="2070" spc="151">
              <a:solidFill>
                <a:srgbClr val="231F20"/>
              </a:solidFill>
              <a:latin typeface="Open Sauce"/>
            </a:endParaRPr>
          </a:p>
          <a:p>
            <a:pPr>
              <a:lnSpc>
                <a:spcPts val="3540"/>
              </a:lnSpc>
            </a:pPr>
            <a:endParaRPr lang="en-US" sz="2070" spc="151">
              <a:solidFill>
                <a:srgbClr val="231F20"/>
              </a:solidFill>
              <a:latin typeface="Open Sauce"/>
            </a:endParaRPr>
          </a:p>
          <a:p>
            <a:pPr>
              <a:lnSpc>
                <a:spcPts val="3540"/>
              </a:lnSpc>
            </a:pPr>
            <a:endParaRPr lang="en-US" sz="2070" spc="151">
              <a:solidFill>
                <a:srgbClr val="231F20"/>
              </a:solidFill>
              <a:latin typeface="Open Sauce"/>
            </a:endParaRPr>
          </a:p>
        </p:txBody>
      </p:sp>
      <p:pic>
        <p:nvPicPr>
          <p:cNvPr id="6" name="Picture 6"/>
          <p:cNvPicPr>
            <a:picLocks noChangeAspect="1"/>
          </p:cNvPicPr>
          <p:nvPr/>
        </p:nvPicPr>
        <p:blipFill>
          <a:blip r:embed="rId5"/>
          <a:srcRect/>
          <a:stretch>
            <a:fillRect/>
          </a:stretch>
        </p:blipFill>
        <p:spPr>
          <a:xfrm>
            <a:off x="7089245" y="6609196"/>
            <a:ext cx="3791450" cy="1151250"/>
          </a:xfrm>
          <a:prstGeom prst="rect">
            <a:avLst/>
          </a:prstGeom>
        </p:spPr>
      </p:pic>
      <p:sp>
        <p:nvSpPr>
          <p:cNvPr id="7" name="TextBox 7"/>
          <p:cNvSpPr txBox="1"/>
          <p:nvPr/>
        </p:nvSpPr>
        <p:spPr>
          <a:xfrm>
            <a:off x="1145735" y="520330"/>
            <a:ext cx="16281711" cy="1298829"/>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SYSTÈME DIP LINÉARISÉ DE QUANSER:</a:t>
            </a:r>
          </a:p>
          <a:p>
            <a:pPr marL="0" lvl="0" indent="0" algn="ctr">
              <a:lnSpc>
                <a:spcPts val="4967"/>
              </a:lnSpc>
              <a:spcBef>
                <a:spcPct val="0"/>
              </a:spcBef>
            </a:pPr>
            <a:r>
              <a:rPr lang="en-US" sz="3600" spc="352">
                <a:solidFill>
                  <a:srgbClr val="231F20"/>
                </a:solidFill>
                <a:latin typeface="Codec Pro ExtraBold"/>
              </a:rPr>
              <a:t>RÉGULATEUR LINÉAIRE-QUADRATIQUE (LQR)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97396" y="9080959"/>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88945" y="-7422230"/>
            <a:ext cx="9348363" cy="9348363"/>
          </a:xfrm>
          <a:prstGeom prst="rect">
            <a:avLst/>
          </a:prstGeom>
        </p:spPr>
      </p:pic>
      <p:sp>
        <p:nvSpPr>
          <p:cNvPr id="4" name="TextBox 4"/>
          <p:cNvSpPr txBox="1"/>
          <p:nvPr/>
        </p:nvSpPr>
        <p:spPr>
          <a:xfrm>
            <a:off x="450701" y="2477972"/>
            <a:ext cx="17185966" cy="7133484"/>
          </a:xfrm>
          <a:prstGeom prst="rect">
            <a:avLst/>
          </a:prstGeom>
        </p:spPr>
        <p:txBody>
          <a:bodyPr lIns="0" tIns="0" rIns="0" bIns="0" rtlCol="0" anchor="t">
            <a:spAutoFit/>
          </a:bodyPr>
          <a:lstStyle/>
          <a:p>
            <a:pPr>
              <a:lnSpc>
                <a:spcPts val="3540"/>
              </a:lnSpc>
            </a:pPr>
            <a:r>
              <a:rPr lang="en-US" sz="2070" spc="151">
                <a:solidFill>
                  <a:srgbClr val="231F20"/>
                </a:solidFill>
                <a:latin typeface="Open Sauce"/>
              </a:rPr>
              <a:t>La boucle de rétroaction de la figure suivante est conçue pour contrôler la position du chariot linéaire IP02 tout en équilibrant les pendules rigides et flexibles. L'état de référence est défini comme suit:</a:t>
            </a:r>
          </a:p>
          <a:p>
            <a:pPr>
              <a:lnSpc>
                <a:spcPts val="3540"/>
              </a:lnSpc>
            </a:pPr>
            <a:r>
              <a:rPr lang="en-US" sz="2070" spc="151">
                <a:solidFill>
                  <a:srgbClr val="231F20"/>
                </a:solidFill>
                <a:latin typeface="Open Sauce"/>
              </a:rPr>
              <a:t>Le régulateur est donc: </a:t>
            </a:r>
          </a:p>
          <a:p>
            <a:pPr>
              <a:lnSpc>
                <a:spcPts val="3540"/>
              </a:lnSpc>
            </a:pPr>
            <a:endParaRPr lang="en-US" sz="2070" spc="151">
              <a:solidFill>
                <a:srgbClr val="231F20"/>
              </a:solidFill>
              <a:latin typeface="Open Sauce"/>
            </a:endParaRPr>
          </a:p>
          <a:p>
            <a:pPr>
              <a:lnSpc>
                <a:spcPts val="3540"/>
              </a:lnSpc>
            </a:pPr>
            <a:endParaRPr lang="en-US" sz="2070" spc="151">
              <a:solidFill>
                <a:srgbClr val="231F20"/>
              </a:solidFill>
              <a:latin typeface="Open Sauce"/>
            </a:endParaRPr>
          </a:p>
          <a:p>
            <a:pPr>
              <a:lnSpc>
                <a:spcPts val="3540"/>
              </a:lnSpc>
            </a:pPr>
            <a:endParaRPr lang="en-US" sz="2070" spc="151">
              <a:solidFill>
                <a:srgbClr val="231F20"/>
              </a:solidFill>
              <a:latin typeface="Open Sauce"/>
            </a:endParaRPr>
          </a:p>
          <a:p>
            <a:pPr>
              <a:lnSpc>
                <a:spcPts val="3540"/>
              </a:lnSpc>
            </a:pPr>
            <a:endParaRPr lang="en-US" sz="2070" spc="151">
              <a:solidFill>
                <a:srgbClr val="231F20"/>
              </a:solidFill>
              <a:latin typeface="Open Sauce"/>
            </a:endParaRPr>
          </a:p>
          <a:p>
            <a:pPr>
              <a:lnSpc>
                <a:spcPts val="3540"/>
              </a:lnSpc>
            </a:pPr>
            <a:endParaRPr lang="en-US" sz="2070" spc="151">
              <a:solidFill>
                <a:srgbClr val="231F20"/>
              </a:solidFill>
              <a:latin typeface="Open Sauce"/>
            </a:endParaRPr>
          </a:p>
          <a:p>
            <a:pPr>
              <a:lnSpc>
                <a:spcPts val="3540"/>
              </a:lnSpc>
            </a:pPr>
            <a:endParaRPr lang="en-US" sz="2070" spc="151">
              <a:solidFill>
                <a:srgbClr val="231F20"/>
              </a:solidFill>
              <a:latin typeface="Open Sauce"/>
            </a:endParaRPr>
          </a:p>
          <a:p>
            <a:pPr>
              <a:lnSpc>
                <a:spcPts val="3540"/>
              </a:lnSpc>
            </a:pPr>
            <a:r>
              <a:rPr lang="en-US" sz="2070" spc="151">
                <a:solidFill>
                  <a:srgbClr val="231F20"/>
                </a:solidFill>
                <a:latin typeface="Open Sauce"/>
              </a:rPr>
              <a:t>Lorsque </a:t>
            </a:r>
            <a:r>
              <a:rPr lang="en-US" sz="2070" spc="151">
                <a:solidFill>
                  <a:srgbClr val="231F20"/>
                </a:solidFill>
                <a:latin typeface="Open Sauce Bold"/>
              </a:rPr>
              <a:t>xd = 0</a:t>
            </a:r>
            <a:r>
              <a:rPr lang="en-US" sz="2070" spc="151">
                <a:solidFill>
                  <a:srgbClr val="231F20"/>
                </a:solidFill>
                <a:latin typeface="Open Sauce"/>
              </a:rPr>
              <a:t>, alors </a:t>
            </a:r>
            <a:r>
              <a:rPr lang="en-US" sz="2070" spc="151">
                <a:solidFill>
                  <a:srgbClr val="231F20"/>
                </a:solidFill>
                <a:latin typeface="Open Sauce Bold"/>
              </a:rPr>
              <a:t>u = -Kx</a:t>
            </a:r>
            <a:r>
              <a:rPr lang="en-US" sz="2070" spc="151">
                <a:solidFill>
                  <a:srgbClr val="231F20"/>
                </a:solidFill>
                <a:latin typeface="Open Sauce"/>
              </a:rPr>
              <a:t>, qui est le régulateur utilisé dans l'algorithme LQR. Pour éliminer l'erreur de régulation du chariot linéaire, nous pouvons augmenter le système pour inclure un intégrateur tel que </a:t>
            </a:r>
          </a:p>
          <a:p>
            <a:pPr>
              <a:lnSpc>
                <a:spcPts val="3540"/>
              </a:lnSpc>
            </a:pPr>
            <a:r>
              <a:rPr lang="en-US" sz="2070" spc="151">
                <a:solidFill>
                  <a:srgbClr val="231F20"/>
                </a:solidFill>
                <a:latin typeface="Open Sauce"/>
              </a:rPr>
              <a:t>où A et B sont les matrices de l'espace-état définies précédemment et où les états sont:</a:t>
            </a:r>
          </a:p>
          <a:p>
            <a:pPr>
              <a:lnSpc>
                <a:spcPts val="3540"/>
              </a:lnSpc>
            </a:pPr>
            <a:endParaRPr lang="en-US" sz="2070" spc="151">
              <a:solidFill>
                <a:srgbClr val="231F20"/>
              </a:solidFill>
              <a:latin typeface="Open Sauce"/>
            </a:endParaRPr>
          </a:p>
          <a:p>
            <a:pPr>
              <a:lnSpc>
                <a:spcPts val="3540"/>
              </a:lnSpc>
            </a:pPr>
            <a:r>
              <a:rPr lang="en-US" sz="2070" spc="151">
                <a:solidFill>
                  <a:srgbClr val="231F20"/>
                </a:solidFill>
                <a:latin typeface="Open Sauce"/>
              </a:rPr>
              <a:t>Ceci introduit les termes d'intégration                           dans le régulateur de rétroaction</a:t>
            </a:r>
          </a:p>
          <a:p>
            <a:pPr>
              <a:lnSpc>
                <a:spcPts val="3540"/>
              </a:lnSpc>
            </a:pPr>
            <a:r>
              <a:rPr lang="en-US" sz="2070" spc="151">
                <a:solidFill>
                  <a:srgbClr val="231F20"/>
                </a:solidFill>
                <a:latin typeface="Open Sauce"/>
              </a:rPr>
              <a:t>pour aider à compenser les dynamiques non modélisées dans le système réel qui font dériver le chariot de sa position souhaitée.</a:t>
            </a:r>
          </a:p>
        </p:txBody>
      </p:sp>
      <p:pic>
        <p:nvPicPr>
          <p:cNvPr id="5" name="Picture 5"/>
          <p:cNvPicPr>
            <a:picLocks noChangeAspect="1"/>
          </p:cNvPicPr>
          <p:nvPr/>
        </p:nvPicPr>
        <p:blipFill>
          <a:blip r:embed="rId4"/>
          <a:srcRect/>
          <a:stretch>
            <a:fillRect/>
          </a:stretch>
        </p:blipFill>
        <p:spPr>
          <a:xfrm>
            <a:off x="13429052" y="2878784"/>
            <a:ext cx="3830248" cy="545960"/>
          </a:xfrm>
          <a:prstGeom prst="rect">
            <a:avLst/>
          </a:prstGeom>
        </p:spPr>
      </p:pic>
      <p:pic>
        <p:nvPicPr>
          <p:cNvPr id="6" name="Picture 6"/>
          <p:cNvPicPr>
            <a:picLocks noChangeAspect="1"/>
          </p:cNvPicPr>
          <p:nvPr/>
        </p:nvPicPr>
        <p:blipFill>
          <a:blip r:embed="rId5"/>
          <a:srcRect/>
          <a:stretch>
            <a:fillRect/>
          </a:stretch>
        </p:blipFill>
        <p:spPr>
          <a:xfrm>
            <a:off x="6565785" y="3424743"/>
            <a:ext cx="5156431" cy="2935933"/>
          </a:xfrm>
          <a:prstGeom prst="rect">
            <a:avLst/>
          </a:prstGeom>
        </p:spPr>
      </p:pic>
      <p:pic>
        <p:nvPicPr>
          <p:cNvPr id="7" name="Picture 7"/>
          <p:cNvPicPr>
            <a:picLocks noChangeAspect="1"/>
          </p:cNvPicPr>
          <p:nvPr/>
        </p:nvPicPr>
        <p:blipFill>
          <a:blip r:embed="rId6"/>
          <a:srcRect/>
          <a:stretch>
            <a:fillRect/>
          </a:stretch>
        </p:blipFill>
        <p:spPr>
          <a:xfrm>
            <a:off x="14078605" y="6932716"/>
            <a:ext cx="2531141" cy="704460"/>
          </a:xfrm>
          <a:prstGeom prst="rect">
            <a:avLst/>
          </a:prstGeom>
        </p:spPr>
      </p:pic>
      <p:pic>
        <p:nvPicPr>
          <p:cNvPr id="8" name="Picture 8"/>
          <p:cNvPicPr>
            <a:picLocks noChangeAspect="1"/>
          </p:cNvPicPr>
          <p:nvPr/>
        </p:nvPicPr>
        <p:blipFill>
          <a:blip r:embed="rId7"/>
          <a:srcRect/>
          <a:stretch>
            <a:fillRect/>
          </a:stretch>
        </p:blipFill>
        <p:spPr>
          <a:xfrm>
            <a:off x="6966582" y="7791424"/>
            <a:ext cx="5453891" cy="464867"/>
          </a:xfrm>
          <a:prstGeom prst="rect">
            <a:avLst/>
          </a:prstGeom>
        </p:spPr>
      </p:pic>
      <p:pic>
        <p:nvPicPr>
          <p:cNvPr id="9" name="Picture 9"/>
          <p:cNvPicPr>
            <a:picLocks noChangeAspect="1"/>
          </p:cNvPicPr>
          <p:nvPr/>
        </p:nvPicPr>
        <p:blipFill>
          <a:blip r:embed="rId8"/>
          <a:srcRect/>
          <a:stretch>
            <a:fillRect/>
          </a:stretch>
        </p:blipFill>
        <p:spPr>
          <a:xfrm>
            <a:off x="6082800" y="8361546"/>
            <a:ext cx="2286388" cy="434772"/>
          </a:xfrm>
          <a:prstGeom prst="rect">
            <a:avLst/>
          </a:prstGeom>
        </p:spPr>
      </p:pic>
      <p:pic>
        <p:nvPicPr>
          <p:cNvPr id="10" name="Picture 10"/>
          <p:cNvPicPr>
            <a:picLocks noChangeAspect="1"/>
          </p:cNvPicPr>
          <p:nvPr/>
        </p:nvPicPr>
        <p:blipFill>
          <a:blip r:embed="rId9"/>
          <a:srcRect/>
          <a:stretch>
            <a:fillRect/>
          </a:stretch>
        </p:blipFill>
        <p:spPr>
          <a:xfrm>
            <a:off x="13429052" y="8361546"/>
            <a:ext cx="1337017" cy="379790"/>
          </a:xfrm>
          <a:prstGeom prst="rect">
            <a:avLst/>
          </a:prstGeom>
        </p:spPr>
      </p:pic>
      <p:sp>
        <p:nvSpPr>
          <p:cNvPr id="11" name="TextBox 11"/>
          <p:cNvSpPr txBox="1"/>
          <p:nvPr/>
        </p:nvSpPr>
        <p:spPr>
          <a:xfrm>
            <a:off x="1028700" y="598118"/>
            <a:ext cx="16281711" cy="1298829"/>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SYSTÈME DIP LINÉARISÉ DE QUANSER:</a:t>
            </a:r>
          </a:p>
          <a:p>
            <a:pPr algn="ctr">
              <a:lnSpc>
                <a:spcPts val="4967"/>
              </a:lnSpc>
              <a:spcBef>
                <a:spcPct val="0"/>
              </a:spcBef>
            </a:pPr>
            <a:r>
              <a:rPr lang="en-US" sz="3600" spc="352">
                <a:solidFill>
                  <a:srgbClr val="231F20"/>
                </a:solidFill>
                <a:latin typeface="Codec Pro ExtraBold"/>
              </a:rPr>
              <a:t>CONTRÔLE PAR RÉTROACTION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88313" y="-7830078"/>
            <a:ext cx="9348363" cy="9348363"/>
          </a:xfrm>
          <a:prstGeom prst="rect">
            <a:avLst/>
          </a:prstGeom>
        </p:spPr>
      </p:pic>
      <p:sp>
        <p:nvSpPr>
          <p:cNvPr id="4" name="TextBox 4"/>
          <p:cNvSpPr txBox="1"/>
          <p:nvPr/>
        </p:nvSpPr>
        <p:spPr>
          <a:xfrm>
            <a:off x="805119" y="2277101"/>
            <a:ext cx="17061914" cy="7211032"/>
          </a:xfrm>
          <a:prstGeom prst="rect">
            <a:avLst/>
          </a:prstGeom>
        </p:spPr>
        <p:txBody>
          <a:bodyPr lIns="0" tIns="0" rIns="0" bIns="0" rtlCol="0" anchor="t">
            <a:spAutoFit/>
          </a:bodyPr>
          <a:lstStyle/>
          <a:p>
            <a:pPr marL="378977" lvl="1" indent="-189489">
              <a:lnSpc>
                <a:spcPts val="3001"/>
              </a:lnSpc>
              <a:buFont typeface="Arial"/>
              <a:buChar char="•"/>
            </a:pPr>
            <a:r>
              <a:rPr lang="en-US" sz="1755" spc="128">
                <a:solidFill>
                  <a:srgbClr val="231F20"/>
                </a:solidFill>
                <a:latin typeface="Open Sauce"/>
              </a:rPr>
              <a:t>La simulation a été réalisée à l'aide d'un VI qui simule le contrôle en boucle fermée du système du double pendule linéaire. Le modèle linéaire du système, présenté dans précédemment, a été utilisé: gain de rétroaction K est déterminé à l'aide de la commande LQR du Control Design and Simulation Toolkit. L'objectif est de s'assurer que le gain utilisé permet de stabiliser avec succès le système (c'est-à-dire de maintenir les pendules en équilibre) sans saturer le moteur à courant continu.</a:t>
            </a:r>
          </a:p>
          <a:p>
            <a:pPr>
              <a:lnSpc>
                <a:spcPts val="3001"/>
              </a:lnSpc>
            </a:pPr>
            <a:endParaRPr lang="en-US" sz="1755" spc="128">
              <a:solidFill>
                <a:srgbClr val="231F20"/>
              </a:solidFill>
              <a:latin typeface="Open Sauce"/>
            </a:endParaRPr>
          </a:p>
          <a:p>
            <a:pPr>
              <a:lnSpc>
                <a:spcPts val="3001"/>
              </a:lnSpc>
            </a:pPr>
            <a:r>
              <a:rPr lang="en-US" sz="1755" u="sng" spc="128">
                <a:solidFill>
                  <a:srgbClr val="231F20"/>
                </a:solidFill>
                <a:latin typeface="Open Sauce Bold Italics"/>
              </a:rPr>
              <a:t>Les étapes suivantes ont été suivies pour simuler le système :</a:t>
            </a:r>
          </a:p>
          <a:p>
            <a:pPr>
              <a:lnSpc>
                <a:spcPts val="3001"/>
              </a:lnSpc>
            </a:pPr>
            <a:r>
              <a:rPr lang="en-US" sz="1755" spc="128">
                <a:solidFill>
                  <a:srgbClr val="231F20"/>
                </a:solidFill>
                <a:latin typeface="Open Sauce"/>
              </a:rPr>
              <a:t>1. Ouvrez et exécutez le VI "DIP - Elyes KHECHINE &amp; Ayoub HEDFI &amp; Elyes CHAMEKH - LabVIEW - LQR Controller.vi". S'assurez de choisir le fichier modèle en utilisant le contrôle "Model Path". Le fichier modèle est généré à l'aide du VI "DIP - Elyes KHECHINE &amp; Ayoub HEDFI &amp; Elyes CHAMEKH - LabVIEW - System Modeling.vi" en entrant le modèle d'espace d'état et en exportant le fichier résultant.</a:t>
            </a:r>
          </a:p>
          <a:p>
            <a:pPr>
              <a:lnSpc>
                <a:spcPts val="3001"/>
              </a:lnSpc>
            </a:pPr>
            <a:r>
              <a:rPr lang="en-US" sz="1755" spc="128">
                <a:solidFill>
                  <a:srgbClr val="231F20"/>
                </a:solidFill>
                <a:latin typeface="Open Sauce"/>
              </a:rPr>
              <a:t>2. Par défaut, la matrice Q est initialisée comme une matrice identité. On va définir les matrices de pondération LQR comme suit :</a:t>
            </a:r>
          </a:p>
          <a:p>
            <a:pPr>
              <a:lnSpc>
                <a:spcPts val="3001"/>
              </a:lnSpc>
            </a:pPr>
            <a:r>
              <a:rPr lang="en-US" sz="1755" spc="128">
                <a:solidFill>
                  <a:srgbClr val="231F20"/>
                </a:solidFill>
                <a:latin typeface="Open Sauce"/>
              </a:rPr>
              <a:t>   </a:t>
            </a:r>
          </a:p>
          <a:p>
            <a:pPr>
              <a:lnSpc>
                <a:spcPts val="3001"/>
              </a:lnSpc>
            </a:pPr>
            <a:endParaRPr lang="en-US" sz="1755" spc="128">
              <a:solidFill>
                <a:srgbClr val="231F20"/>
              </a:solidFill>
              <a:latin typeface="Open Sauce"/>
            </a:endParaRPr>
          </a:p>
          <a:p>
            <a:pPr>
              <a:lnSpc>
                <a:spcPts val="3001"/>
              </a:lnSpc>
            </a:pPr>
            <a:endParaRPr lang="en-US" sz="1755" spc="128">
              <a:solidFill>
                <a:srgbClr val="231F20"/>
              </a:solidFill>
              <a:latin typeface="Open Sauce"/>
            </a:endParaRPr>
          </a:p>
          <a:p>
            <a:pPr>
              <a:lnSpc>
                <a:spcPts val="3001"/>
              </a:lnSpc>
            </a:pPr>
            <a:endParaRPr lang="en-US" sz="1755" spc="128">
              <a:solidFill>
                <a:srgbClr val="231F20"/>
              </a:solidFill>
              <a:latin typeface="Open Sauce"/>
            </a:endParaRPr>
          </a:p>
          <a:p>
            <a:pPr>
              <a:lnSpc>
                <a:spcPts val="3001"/>
              </a:lnSpc>
            </a:pPr>
            <a:endParaRPr lang="en-US" sz="1755" spc="128">
              <a:solidFill>
                <a:srgbClr val="231F20"/>
              </a:solidFill>
              <a:latin typeface="Open Sauce"/>
            </a:endParaRPr>
          </a:p>
          <a:p>
            <a:pPr>
              <a:lnSpc>
                <a:spcPts val="3001"/>
              </a:lnSpc>
            </a:pPr>
            <a:endParaRPr lang="en-US" sz="1755" spc="128">
              <a:solidFill>
                <a:srgbClr val="231F20"/>
              </a:solidFill>
              <a:latin typeface="Open Sauce"/>
            </a:endParaRPr>
          </a:p>
          <a:p>
            <a:pPr>
              <a:lnSpc>
                <a:spcPts val="3001"/>
              </a:lnSpc>
            </a:pPr>
            <a:r>
              <a:rPr lang="en-US" sz="1755" spc="128">
                <a:solidFill>
                  <a:srgbClr val="231F20"/>
                </a:solidFill>
                <a:latin typeface="Open Sauce"/>
              </a:rPr>
              <a:t>3. Cela génère automatiquement le gain K.</a:t>
            </a:r>
          </a:p>
          <a:p>
            <a:pPr>
              <a:lnSpc>
                <a:spcPts val="3001"/>
              </a:lnSpc>
            </a:pPr>
            <a:r>
              <a:rPr lang="en-US" sz="1755" spc="128">
                <a:solidFill>
                  <a:srgbClr val="231F20"/>
                </a:solidFill>
                <a:latin typeface="Open Sauce"/>
              </a:rPr>
              <a:t>4. On exécute le VI. Les oscilloscopes affichent les réponses du système.</a:t>
            </a:r>
          </a:p>
          <a:p>
            <a:pPr>
              <a:lnSpc>
                <a:spcPts val="3001"/>
              </a:lnSpc>
            </a:pPr>
            <a:r>
              <a:rPr lang="en-US" sz="1755" spc="128">
                <a:solidFill>
                  <a:srgbClr val="231F20"/>
                </a:solidFill>
                <a:latin typeface="Open Sauce"/>
              </a:rPr>
              <a:t>5. On clique sur le bouton "STOP" pour arrêter l'exécution du VI.</a:t>
            </a:r>
          </a:p>
        </p:txBody>
      </p:sp>
      <p:pic>
        <p:nvPicPr>
          <p:cNvPr id="5" name="Picture 5"/>
          <p:cNvPicPr>
            <a:picLocks noChangeAspect="1"/>
          </p:cNvPicPr>
          <p:nvPr/>
        </p:nvPicPr>
        <p:blipFill>
          <a:blip r:embed="rId4"/>
          <a:srcRect/>
          <a:stretch>
            <a:fillRect/>
          </a:stretch>
        </p:blipFill>
        <p:spPr>
          <a:xfrm>
            <a:off x="1028700" y="6140667"/>
            <a:ext cx="3181920" cy="2264313"/>
          </a:xfrm>
          <a:prstGeom prst="rect">
            <a:avLst/>
          </a:prstGeom>
        </p:spPr>
      </p:pic>
      <p:sp>
        <p:nvSpPr>
          <p:cNvPr id="6" name="TextBox 6"/>
          <p:cNvSpPr txBox="1"/>
          <p:nvPr/>
        </p:nvSpPr>
        <p:spPr>
          <a:xfrm>
            <a:off x="1028700" y="434340"/>
            <a:ext cx="16230600" cy="1083945"/>
          </a:xfrm>
          <a:prstGeom prst="rect">
            <a:avLst/>
          </a:prstGeom>
        </p:spPr>
        <p:txBody>
          <a:bodyPr lIns="0" tIns="0" rIns="0" bIns="0" rtlCol="0" anchor="t">
            <a:spAutoFit/>
          </a:bodyPr>
          <a:lstStyle/>
          <a:p>
            <a:pPr algn="ctr">
              <a:lnSpc>
                <a:spcPts val="4140"/>
              </a:lnSpc>
            </a:pPr>
            <a:r>
              <a:rPr lang="en-US" sz="3000" spc="294">
                <a:solidFill>
                  <a:srgbClr val="231F20"/>
                </a:solidFill>
                <a:latin typeface="Codec Pro ExtraBold"/>
              </a:rPr>
              <a:t>COMMANDE LQR DU SYSTÈME DIP LINÉARISÉ DE QUANSER AVEC LABVIEW:</a:t>
            </a:r>
          </a:p>
          <a:p>
            <a:pPr marL="0" lvl="0" indent="0" algn="ctr">
              <a:lnSpc>
                <a:spcPts val="4140"/>
              </a:lnSpc>
              <a:spcBef>
                <a:spcPct val="0"/>
              </a:spcBef>
            </a:pPr>
            <a:r>
              <a:rPr lang="en-US" sz="3000" spc="294">
                <a:solidFill>
                  <a:srgbClr val="231F20"/>
                </a:solidFill>
                <a:latin typeface="Codec Pro ExtraBold"/>
              </a:rPr>
              <a:t>INTRODUCTION ET FONCTIONNALITÉS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2284083" y="1706211"/>
            <a:ext cx="13719835" cy="8226184"/>
          </a:xfrm>
          <a:prstGeom prst="rect">
            <a:avLst/>
          </a:prstGeom>
        </p:spPr>
      </p:pic>
      <p:sp>
        <p:nvSpPr>
          <p:cNvPr id="5" name="TextBox 5"/>
          <p:cNvSpPr txBox="1"/>
          <p:nvPr/>
        </p:nvSpPr>
        <p:spPr>
          <a:xfrm>
            <a:off x="1003144" y="342900"/>
            <a:ext cx="16281711" cy="1083945"/>
          </a:xfrm>
          <a:prstGeom prst="rect">
            <a:avLst/>
          </a:prstGeom>
        </p:spPr>
        <p:txBody>
          <a:bodyPr lIns="0" tIns="0" rIns="0" bIns="0" rtlCol="0" anchor="t">
            <a:spAutoFit/>
          </a:bodyPr>
          <a:lstStyle/>
          <a:p>
            <a:pPr marL="0" lvl="0" indent="0" algn="ctr">
              <a:lnSpc>
                <a:spcPts val="4140"/>
              </a:lnSpc>
              <a:spcBef>
                <a:spcPct val="0"/>
              </a:spcBef>
            </a:pPr>
            <a:r>
              <a:rPr lang="en-US" sz="3000" spc="294" dirty="0">
                <a:solidFill>
                  <a:srgbClr val="231F20"/>
                </a:solidFill>
                <a:latin typeface="Codec Pro ExtraBold"/>
              </a:rPr>
              <a:t>COMMANDE LQR DU SYSTÈME DIP LINÉARISÉ DE QUANSER AVEC LABVIEW: DIAGRAMME FONCTIONNEL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2682271" y="1706211"/>
            <a:ext cx="13436877" cy="8078922"/>
          </a:xfrm>
          <a:prstGeom prst="rect">
            <a:avLst/>
          </a:prstGeom>
        </p:spPr>
      </p:pic>
      <p:sp>
        <p:nvSpPr>
          <p:cNvPr id="5" name="TextBox 5"/>
          <p:cNvSpPr txBox="1"/>
          <p:nvPr/>
        </p:nvSpPr>
        <p:spPr>
          <a:xfrm>
            <a:off x="910016" y="164718"/>
            <a:ext cx="16467967" cy="1083945"/>
          </a:xfrm>
          <a:prstGeom prst="rect">
            <a:avLst/>
          </a:prstGeom>
        </p:spPr>
        <p:txBody>
          <a:bodyPr lIns="0" tIns="0" rIns="0" bIns="0" rtlCol="0" anchor="t">
            <a:spAutoFit/>
          </a:bodyPr>
          <a:lstStyle/>
          <a:p>
            <a:pPr algn="ctr">
              <a:lnSpc>
                <a:spcPts val="4140"/>
              </a:lnSpc>
            </a:pPr>
            <a:r>
              <a:rPr lang="en-US" sz="3000" spc="294">
                <a:solidFill>
                  <a:srgbClr val="231F20"/>
                </a:solidFill>
                <a:latin typeface="Codec Pro ExtraBold"/>
              </a:rPr>
              <a:t>COMMANDE LQR DU SYSTÈME DIP LINÉARISÉ DE QUANSER AVEC LABVIEW:</a:t>
            </a:r>
          </a:p>
          <a:p>
            <a:pPr marL="0" lvl="0" indent="0" algn="ctr">
              <a:lnSpc>
                <a:spcPts val="4140"/>
              </a:lnSpc>
              <a:spcBef>
                <a:spcPct val="0"/>
              </a:spcBef>
            </a:pPr>
            <a:r>
              <a:rPr lang="en-US" sz="3000" spc="294">
                <a:solidFill>
                  <a:srgbClr val="231F20"/>
                </a:solidFill>
                <a:latin typeface="Codec Pro ExtraBold"/>
              </a:rPr>
              <a:t>FACE AVANT (APRES SIMULATION)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33098" y="-7642151"/>
            <a:ext cx="9348363" cy="9348363"/>
          </a:xfrm>
          <a:prstGeom prst="rect">
            <a:avLst/>
          </a:prstGeom>
        </p:spPr>
      </p:pic>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2731751" y="1839098"/>
            <a:ext cx="13516643" cy="8447902"/>
          </a:xfrm>
          <a:prstGeom prst="rect">
            <a:avLst/>
          </a:prstGeom>
        </p:spPr>
      </p:pic>
      <p:sp>
        <p:nvSpPr>
          <p:cNvPr id="5" name="TextBox 5"/>
          <p:cNvSpPr txBox="1"/>
          <p:nvPr/>
        </p:nvSpPr>
        <p:spPr>
          <a:xfrm>
            <a:off x="914400" y="342900"/>
            <a:ext cx="16740414" cy="1110234"/>
          </a:xfrm>
          <a:prstGeom prst="rect">
            <a:avLst/>
          </a:prstGeom>
        </p:spPr>
        <p:txBody>
          <a:bodyPr lIns="0" tIns="0" rIns="0" bIns="0" rtlCol="0" anchor="t">
            <a:spAutoFit/>
          </a:bodyPr>
          <a:lstStyle/>
          <a:p>
            <a:pPr algn="ctr">
              <a:lnSpc>
                <a:spcPts val="4278"/>
              </a:lnSpc>
            </a:pPr>
            <a:r>
              <a:rPr lang="en-US" sz="3100" spc="303" dirty="0">
                <a:solidFill>
                  <a:srgbClr val="231F20"/>
                </a:solidFill>
                <a:latin typeface="Codec Pro ExtraBold"/>
              </a:rPr>
              <a:t>COMMANDE LQR DU SYSTÈME DIP LINÉARISÉ DE QUANSER AVEC LABVIEW:</a:t>
            </a:r>
          </a:p>
          <a:p>
            <a:pPr marL="0" lvl="0" indent="0" algn="ctr">
              <a:lnSpc>
                <a:spcPts val="4278"/>
              </a:lnSpc>
              <a:spcBef>
                <a:spcPct val="0"/>
              </a:spcBef>
            </a:pPr>
            <a:r>
              <a:rPr lang="en-US" sz="3100" spc="303" dirty="0">
                <a:solidFill>
                  <a:srgbClr val="231F20"/>
                </a:solidFill>
                <a:latin typeface="Codec Pro ExtraBold"/>
              </a:rPr>
              <a:t>VIDÉO DÉMONSTRATIF</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764162" y="9114864"/>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33098" y="-7642151"/>
            <a:ext cx="9348363" cy="9348363"/>
          </a:xfrm>
          <a:prstGeom prst="rect">
            <a:avLst/>
          </a:prstGeom>
        </p:spPr>
      </p:pic>
      <p:sp>
        <p:nvSpPr>
          <p:cNvPr id="5" name="TextBox 5"/>
          <p:cNvSpPr txBox="1"/>
          <p:nvPr/>
        </p:nvSpPr>
        <p:spPr>
          <a:xfrm>
            <a:off x="3278006" y="344805"/>
            <a:ext cx="12212129" cy="1253490"/>
          </a:xfrm>
          <a:prstGeom prst="rect">
            <a:avLst/>
          </a:prstGeom>
        </p:spPr>
        <p:txBody>
          <a:bodyPr lIns="0" tIns="0" rIns="0" bIns="0" rtlCol="0" anchor="t">
            <a:spAutoFit/>
          </a:bodyPr>
          <a:lstStyle/>
          <a:p>
            <a:pPr marL="0" lvl="0" indent="0" algn="ctr">
              <a:lnSpc>
                <a:spcPts val="4830"/>
              </a:lnSpc>
              <a:spcBef>
                <a:spcPct val="0"/>
              </a:spcBef>
            </a:pPr>
            <a:r>
              <a:rPr lang="en-US" sz="3500" spc="343">
                <a:solidFill>
                  <a:srgbClr val="231F20"/>
                </a:solidFill>
                <a:latin typeface="Codec Pro ExtraBold"/>
              </a:rPr>
              <a:t>ANALYSE DES RÉSULTATS, AMÉLIORATIONS POSSIBLES ET CONCLUSION</a:t>
            </a:r>
          </a:p>
        </p:txBody>
      </p:sp>
      <p:sp>
        <p:nvSpPr>
          <p:cNvPr id="6" name="TextBox 6"/>
          <p:cNvSpPr txBox="1"/>
          <p:nvPr/>
        </p:nvSpPr>
        <p:spPr>
          <a:xfrm>
            <a:off x="853114" y="2247145"/>
            <a:ext cx="17061914" cy="7592032"/>
          </a:xfrm>
          <a:prstGeom prst="rect">
            <a:avLst/>
          </a:prstGeom>
        </p:spPr>
        <p:txBody>
          <a:bodyPr lIns="0" tIns="0" rIns="0" bIns="0" rtlCol="0" anchor="t">
            <a:spAutoFit/>
          </a:bodyPr>
          <a:lstStyle/>
          <a:p>
            <a:pPr marL="378977" lvl="1" indent="-189489">
              <a:lnSpc>
                <a:spcPts val="3001"/>
              </a:lnSpc>
              <a:buFont typeface="Arial"/>
              <a:buChar char="•"/>
            </a:pPr>
            <a:r>
              <a:rPr lang="en-US" sz="1755" spc="128">
                <a:solidFill>
                  <a:srgbClr val="231F20"/>
                </a:solidFill>
                <a:latin typeface="Open Sauce"/>
              </a:rPr>
              <a:t>Comme le montre la réponse de la simulation présentée dans les figures, les pendules maintiennent leurs positions d'équilibre malgré une perturbation de position du chariot de 50 mm. Cette simulation démontre l'efficacité du régulateur LQR dans la régulation du système du double pendule inversé. Les pendules parviennent à maintenir leurs positions d'équilibre malgré les perturbations, ce qui confirme l'efficacité de la commande en boucle fermée pour assurer la stabilité du système. De plus, la réponse du système est rapide, ce qui indique une bonne performance du régulateur LQR.</a:t>
            </a:r>
          </a:p>
          <a:p>
            <a:pPr>
              <a:lnSpc>
                <a:spcPts val="3001"/>
              </a:lnSpc>
            </a:pPr>
            <a:endParaRPr lang="en-US" sz="1755" spc="128">
              <a:solidFill>
                <a:srgbClr val="231F20"/>
              </a:solidFill>
              <a:latin typeface="Open Sauce"/>
            </a:endParaRPr>
          </a:p>
          <a:p>
            <a:pPr marL="378977" lvl="1" indent="-189489">
              <a:lnSpc>
                <a:spcPts val="3001"/>
              </a:lnSpc>
              <a:buFont typeface="Arial"/>
              <a:buChar char="•"/>
            </a:pPr>
            <a:r>
              <a:rPr lang="en-US" sz="1755" spc="128">
                <a:solidFill>
                  <a:srgbClr val="231F20"/>
                </a:solidFill>
                <a:latin typeface="Open Sauce"/>
              </a:rPr>
              <a:t>Des améliorations possibles peuvent être envisagées pour cette simulation. Tout d'abord, il serait intéressant d'étudier l'impact de différentes matrices de pondération dans la commande LQR afin d'optimiser les performances du système. Cela pourrait inclure des expérimentations avec des valeurs différentes dans la matrice Q pour ajuster les gains de pondération en fonction des objectifs spécifiques du système.</a:t>
            </a:r>
          </a:p>
          <a:p>
            <a:pPr>
              <a:lnSpc>
                <a:spcPts val="3001"/>
              </a:lnSpc>
            </a:pPr>
            <a:endParaRPr lang="en-US" sz="1755" spc="128">
              <a:solidFill>
                <a:srgbClr val="231F20"/>
              </a:solidFill>
              <a:latin typeface="Open Sauce"/>
            </a:endParaRPr>
          </a:p>
          <a:p>
            <a:pPr marL="378977" lvl="1" indent="-189489">
              <a:lnSpc>
                <a:spcPts val="3001"/>
              </a:lnSpc>
              <a:buFont typeface="Arial"/>
              <a:buChar char="•"/>
            </a:pPr>
            <a:r>
              <a:rPr lang="en-US" sz="1755" spc="128">
                <a:solidFill>
                  <a:srgbClr val="231F20"/>
                </a:solidFill>
                <a:latin typeface="Open Sauce"/>
              </a:rPr>
              <a:t>En outre, il serait utile d'ajouter des fonctionnalités supplémentaires à la simulation, telles que la possibilité de visualiser et d'analyser les performances à l'aide de différentes métriques telles que le temps de montée, le temps de stabilisation, etc. Cela permettrait une évaluation plus détaillée du régulateur et faciliterait l'optimisation des paramètres.</a:t>
            </a:r>
          </a:p>
          <a:p>
            <a:pPr>
              <a:lnSpc>
                <a:spcPts val="3001"/>
              </a:lnSpc>
            </a:pPr>
            <a:endParaRPr lang="en-US" sz="1755" spc="128">
              <a:solidFill>
                <a:srgbClr val="231F20"/>
              </a:solidFill>
              <a:latin typeface="Open Sauce"/>
            </a:endParaRPr>
          </a:p>
          <a:p>
            <a:pPr marL="378977" lvl="1" indent="-189489">
              <a:lnSpc>
                <a:spcPts val="3001"/>
              </a:lnSpc>
              <a:buFont typeface="Arial"/>
              <a:buChar char="•"/>
            </a:pPr>
            <a:r>
              <a:rPr lang="en-US" sz="1755" spc="128">
                <a:solidFill>
                  <a:srgbClr val="231F20"/>
                </a:solidFill>
                <a:latin typeface="Open Sauce"/>
              </a:rPr>
              <a:t>En conclusion, la simulation présentée démontre l'efficacité du régulateur LQR dans la régulation du système du double pendule inversé. Les pendules parviennent à maintenir leurs positions d'équilibre malgré les perturbations, ce qui atteste de la capacité du régulateur à assurer la stabilité du système. Des améliorations futures peuvent être apportées pour optimiser les performances du régulateur et faciliter l'analyse détaillée du système. Cette simulation constitue une base solide pour l'étude et le développement de stratégies de contrôle plus avancées pour des systèmes similaires.</a:t>
            </a: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11762" y="9267264"/>
            <a:ext cx="4687320" cy="46873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633448" y="3447862"/>
            <a:ext cx="17021103" cy="3391276"/>
            <a:chOff x="0" y="0"/>
            <a:chExt cx="4482924" cy="893176"/>
          </a:xfrm>
        </p:grpSpPr>
        <p:sp>
          <p:nvSpPr>
            <p:cNvPr id="4" name="Freeform 4"/>
            <p:cNvSpPr/>
            <p:nvPr/>
          </p:nvSpPr>
          <p:spPr>
            <a:xfrm>
              <a:off x="0" y="0"/>
              <a:ext cx="4482924" cy="893176"/>
            </a:xfrm>
            <a:custGeom>
              <a:avLst/>
              <a:gdLst/>
              <a:ahLst/>
              <a:cxnLst/>
              <a:rect l="l" t="t" r="r" b="b"/>
              <a:pathLst>
                <a:path w="4482924" h="893176">
                  <a:moveTo>
                    <a:pt x="0" y="0"/>
                  </a:moveTo>
                  <a:lnTo>
                    <a:pt x="4482924" y="0"/>
                  </a:lnTo>
                  <a:lnTo>
                    <a:pt x="4482924" y="893176"/>
                  </a:lnTo>
                  <a:lnTo>
                    <a:pt x="0" y="893176"/>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1478059" y="3795137"/>
            <a:ext cx="15331883" cy="2611259"/>
          </a:xfrm>
          <a:prstGeom prst="rect">
            <a:avLst/>
          </a:prstGeom>
        </p:spPr>
        <p:txBody>
          <a:bodyPr lIns="0" tIns="0" rIns="0" bIns="0" rtlCol="0" anchor="t">
            <a:spAutoFit/>
          </a:bodyPr>
          <a:lstStyle/>
          <a:p>
            <a:pPr algn="ctr">
              <a:lnSpc>
                <a:spcPts val="3426"/>
              </a:lnSpc>
            </a:pPr>
            <a:r>
              <a:rPr lang="en-US" sz="2482" spc="243">
                <a:solidFill>
                  <a:srgbClr val="FFFFFF"/>
                </a:solidFill>
                <a:latin typeface="Codec Pro ExtraBold"/>
              </a:rPr>
              <a:t>SIMULATION #2: </a:t>
            </a:r>
          </a:p>
          <a:p>
            <a:pPr marL="0" lvl="0" indent="0" algn="ctr">
              <a:lnSpc>
                <a:spcPts val="5710"/>
              </a:lnSpc>
              <a:spcBef>
                <a:spcPct val="0"/>
              </a:spcBef>
            </a:pPr>
            <a:r>
              <a:rPr lang="en-US" sz="4137" spc="405">
                <a:solidFill>
                  <a:srgbClr val="FFFFFF"/>
                </a:solidFill>
                <a:latin typeface="Codec Pro ExtraBold"/>
              </a:rPr>
              <a:t>SWING-UP BASÉE SUR PYTHON UTILISANT GEKKO ET MATPLOTLIB, PRÉSENTÉE SUR UN DASHBOARD WEB INTERACTIF</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47127" y="8914232"/>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33098" y="-7642151"/>
            <a:ext cx="9348363" cy="9348363"/>
          </a:xfrm>
          <a:prstGeom prst="rect">
            <a:avLst/>
          </a:prstGeom>
        </p:spPr>
      </p:pic>
      <p:sp>
        <p:nvSpPr>
          <p:cNvPr id="5" name="TextBox 5"/>
          <p:cNvSpPr txBox="1"/>
          <p:nvPr/>
        </p:nvSpPr>
        <p:spPr>
          <a:xfrm>
            <a:off x="3327580" y="452721"/>
            <a:ext cx="12212129" cy="1253490"/>
          </a:xfrm>
          <a:prstGeom prst="rect">
            <a:avLst/>
          </a:prstGeom>
        </p:spPr>
        <p:txBody>
          <a:bodyPr lIns="0" tIns="0" rIns="0" bIns="0" rtlCol="0" anchor="t">
            <a:spAutoFit/>
          </a:bodyPr>
          <a:lstStyle/>
          <a:p>
            <a:pPr algn="ctr">
              <a:lnSpc>
                <a:spcPts val="4830"/>
              </a:lnSpc>
            </a:pPr>
            <a:r>
              <a:rPr lang="en-US" sz="3500" spc="343">
                <a:solidFill>
                  <a:srgbClr val="231F20"/>
                </a:solidFill>
                <a:latin typeface="Codec Pro ExtraBold"/>
              </a:rPr>
              <a:t>SWING-UP BASÉE SUR PYTHON:</a:t>
            </a:r>
          </a:p>
          <a:p>
            <a:pPr marL="0" lvl="0" indent="0" algn="ctr">
              <a:lnSpc>
                <a:spcPts val="4830"/>
              </a:lnSpc>
              <a:spcBef>
                <a:spcPct val="0"/>
              </a:spcBef>
            </a:pPr>
            <a:r>
              <a:rPr lang="en-US" sz="3500" spc="343">
                <a:solidFill>
                  <a:srgbClr val="231F20"/>
                </a:solidFill>
                <a:latin typeface="Codec Pro ExtraBold"/>
              </a:rPr>
              <a:t>INTRODUCTION ET FONCTIONNALITÉS</a:t>
            </a:r>
          </a:p>
        </p:txBody>
      </p:sp>
      <p:sp>
        <p:nvSpPr>
          <p:cNvPr id="6" name="TextBox 6"/>
          <p:cNvSpPr txBox="1"/>
          <p:nvPr/>
        </p:nvSpPr>
        <p:spPr>
          <a:xfrm>
            <a:off x="902688" y="2047268"/>
            <a:ext cx="17061914" cy="7211032"/>
          </a:xfrm>
          <a:prstGeom prst="rect">
            <a:avLst/>
          </a:prstGeom>
        </p:spPr>
        <p:txBody>
          <a:bodyPr lIns="0" tIns="0" rIns="0" bIns="0" rtlCol="0" anchor="t">
            <a:spAutoFit/>
          </a:bodyPr>
          <a:lstStyle/>
          <a:p>
            <a:pPr>
              <a:lnSpc>
                <a:spcPts val="3001"/>
              </a:lnSpc>
            </a:pPr>
            <a:endParaRPr/>
          </a:p>
          <a:p>
            <a:pPr marL="378977" lvl="1" indent="-189489">
              <a:lnSpc>
                <a:spcPts val="3001"/>
              </a:lnSpc>
              <a:buFont typeface="Arial"/>
              <a:buChar char="•"/>
            </a:pPr>
            <a:r>
              <a:rPr lang="en-US" sz="1755" spc="128">
                <a:solidFill>
                  <a:srgbClr val="231F20"/>
                </a:solidFill>
                <a:latin typeface="Open Sauce"/>
              </a:rPr>
              <a:t>Dans cette simulation, nous avons développé une stratégie de contrôle Swing-Up pour un double pendule inversé en utilisant Python avec les bibliothèques Gekko et Matplotlib. La simulation permet de trouver une solution efficace pour équilibrer le double pendule en partant d'une position initiale donnée et en atteignant une position finale souhaitée.</a:t>
            </a:r>
          </a:p>
          <a:p>
            <a:pPr>
              <a:lnSpc>
                <a:spcPts val="3001"/>
              </a:lnSpc>
            </a:pPr>
            <a:endParaRPr lang="en-US" sz="1755" spc="128">
              <a:solidFill>
                <a:srgbClr val="231F20"/>
              </a:solidFill>
              <a:latin typeface="Open Sauce"/>
            </a:endParaRPr>
          </a:p>
          <a:p>
            <a:pPr marL="378977" lvl="1" indent="-189489">
              <a:lnSpc>
                <a:spcPts val="3001"/>
              </a:lnSpc>
              <a:buFont typeface="Arial"/>
              <a:buChar char="•"/>
            </a:pPr>
            <a:r>
              <a:rPr lang="en-US" sz="1755" spc="128">
                <a:solidFill>
                  <a:srgbClr val="231F20"/>
                </a:solidFill>
                <a:latin typeface="Open Sauce"/>
              </a:rPr>
              <a:t>Une caractéristique intéressante de la simulation est la possibilité pour l'utilisateur de choisir d'exécuter la simulation sur des serveurs cloud ou sur l'ordinateur local. L'option "remote" dans la fonction Gekko du script Python permet de sélectionner cette option. L'exécution sur les serveurs cloud peut être avantageuse en termes de rapidité d'exécution, ce qui peut être particulièrement utile pour les ordinateurs lents. Cependant, cela peut dépendre de la qualité de la connexion Internet de l'utilisateur.</a:t>
            </a:r>
          </a:p>
          <a:p>
            <a:pPr>
              <a:lnSpc>
                <a:spcPts val="3001"/>
              </a:lnSpc>
            </a:pPr>
            <a:endParaRPr lang="en-US" sz="1755" spc="128">
              <a:solidFill>
                <a:srgbClr val="231F20"/>
              </a:solidFill>
              <a:latin typeface="Open Sauce"/>
            </a:endParaRPr>
          </a:p>
          <a:p>
            <a:pPr marL="378977" lvl="1" indent="-189489">
              <a:lnSpc>
                <a:spcPts val="3001"/>
              </a:lnSpc>
              <a:buFont typeface="Arial"/>
              <a:buChar char="•"/>
            </a:pPr>
            <a:r>
              <a:rPr lang="en-US" sz="1755" spc="128">
                <a:solidFill>
                  <a:srgbClr val="231F20"/>
                </a:solidFill>
                <a:latin typeface="Open Sauce"/>
              </a:rPr>
              <a:t>L'utilisateur a également la possibilité de définir les paramètres initiaux du système à partir du tableau de bord Web. Les paramètres tels que la position et la vitesse du chariot, la position et la vitesse des deux maillons, ainsi que les limites des conditions initiales et finales peuvent être ajustés en fonction des besoins de l'utilisateur.</a:t>
            </a:r>
          </a:p>
          <a:p>
            <a:pPr>
              <a:lnSpc>
                <a:spcPts val="3001"/>
              </a:lnSpc>
            </a:pPr>
            <a:endParaRPr lang="en-US" sz="1755" spc="128">
              <a:solidFill>
                <a:srgbClr val="231F20"/>
              </a:solidFill>
              <a:latin typeface="Open Sauce"/>
            </a:endParaRPr>
          </a:p>
          <a:p>
            <a:pPr marL="378977" lvl="1" indent="-189489">
              <a:lnSpc>
                <a:spcPts val="3001"/>
              </a:lnSpc>
              <a:buFont typeface="Arial"/>
              <a:buChar char="•"/>
            </a:pPr>
            <a:r>
              <a:rPr lang="en-US" sz="1755" spc="128">
                <a:solidFill>
                  <a:srgbClr val="231F20"/>
                </a:solidFill>
                <a:latin typeface="Open Sauce"/>
              </a:rPr>
              <a:t>Une fois que la simulation est lancée avec les paramètres choisis, les calculs sont effectués par le script Python pour trouver une solution réussie. Lorsque l'utilisateur clique sur le bouton "Vérifier les résultats" dans le tableau de bord, il est dirigé vers une page affichant plusieurs graphiques générés par Matplotlib. Ces graphiques comprennent l'entrée de contrôle, la position du chariot, sa vitesse, la position des maillons 1 et 2, leur vitesse, ainsi qu'une vidéo illustrant la simulation de l'expérience de swing-up du système à double pendule inversé.</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89391" y="3445156"/>
            <a:ext cx="2549995" cy="2549995"/>
          </a:xfrm>
          <a:prstGeom prst="rect">
            <a:avLst/>
          </a:prstGeom>
        </p:spPr>
      </p:pic>
      <p:grpSp>
        <p:nvGrpSpPr>
          <p:cNvPr id="5" name="Group 5"/>
          <p:cNvGrpSpPr/>
          <p:nvPr/>
        </p:nvGrpSpPr>
        <p:grpSpPr>
          <a:xfrm>
            <a:off x="508719" y="3870003"/>
            <a:ext cx="1947218" cy="1700299"/>
            <a:chOff x="0" y="0"/>
            <a:chExt cx="563573" cy="492108"/>
          </a:xfrm>
        </p:grpSpPr>
        <p:sp>
          <p:nvSpPr>
            <p:cNvPr id="6" name="Freeform 6"/>
            <p:cNvSpPr/>
            <p:nvPr/>
          </p:nvSpPr>
          <p:spPr>
            <a:xfrm>
              <a:off x="0" y="0"/>
              <a:ext cx="563573" cy="492108"/>
            </a:xfrm>
            <a:custGeom>
              <a:avLst/>
              <a:gdLst/>
              <a:ahLst/>
              <a:cxnLst/>
              <a:rect l="l" t="t" r="r" b="b"/>
              <a:pathLst>
                <a:path w="563573" h="492108">
                  <a:moveTo>
                    <a:pt x="202770" y="0"/>
                  </a:moveTo>
                  <a:lnTo>
                    <a:pt x="360803" y="0"/>
                  </a:lnTo>
                  <a:cubicBezTo>
                    <a:pt x="414581" y="0"/>
                    <a:pt x="466156" y="21363"/>
                    <a:pt x="504183" y="59390"/>
                  </a:cubicBezTo>
                  <a:cubicBezTo>
                    <a:pt x="542210" y="97417"/>
                    <a:pt x="563573" y="148992"/>
                    <a:pt x="563573" y="202770"/>
                  </a:cubicBezTo>
                  <a:lnTo>
                    <a:pt x="563573" y="289338"/>
                  </a:lnTo>
                  <a:cubicBezTo>
                    <a:pt x="563573" y="401325"/>
                    <a:pt x="472789" y="492108"/>
                    <a:pt x="360803" y="492108"/>
                  </a:cubicBezTo>
                  <a:lnTo>
                    <a:pt x="202770" y="492108"/>
                  </a:lnTo>
                  <a:cubicBezTo>
                    <a:pt x="90783" y="492108"/>
                    <a:pt x="0" y="401325"/>
                    <a:pt x="0" y="289338"/>
                  </a:cubicBezTo>
                  <a:lnTo>
                    <a:pt x="0" y="202770"/>
                  </a:lnTo>
                  <a:cubicBezTo>
                    <a:pt x="0" y="90783"/>
                    <a:pt x="90783" y="0"/>
                    <a:pt x="202770" y="0"/>
                  </a:cubicBezTo>
                  <a:close/>
                </a:path>
              </a:pathLst>
            </a:custGeom>
            <a:solidFill>
              <a:srgbClr val="442E7A"/>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AutoShape 8"/>
          <p:cNvSpPr/>
          <p:nvPr/>
        </p:nvSpPr>
        <p:spPr>
          <a:xfrm flipV="1">
            <a:off x="2455938" y="4720153"/>
            <a:ext cx="2133454" cy="0"/>
          </a:xfrm>
          <a:prstGeom prst="line">
            <a:avLst/>
          </a:prstGeom>
          <a:ln w="38100" cap="flat">
            <a:solidFill>
              <a:srgbClr val="000000"/>
            </a:solidFill>
            <a:prstDash val="solid"/>
            <a:headEnd type="none" w="sm" len="sm"/>
            <a:tailEnd type="arrow" w="med" len="sm"/>
          </a:ln>
        </p:spPr>
      </p:sp>
      <p:grpSp>
        <p:nvGrpSpPr>
          <p:cNvPr id="9" name="Group 9"/>
          <p:cNvGrpSpPr/>
          <p:nvPr/>
        </p:nvGrpSpPr>
        <p:grpSpPr>
          <a:xfrm>
            <a:off x="10578608" y="3396191"/>
            <a:ext cx="2721599" cy="27215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442E7A"/>
            </a:solidFill>
          </p:spPr>
        </p:sp>
        <p:sp>
          <p:nvSpPr>
            <p:cNvPr id="11" name="TextBox 11"/>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2" name="AutoShape 12"/>
          <p:cNvSpPr/>
          <p:nvPr/>
        </p:nvSpPr>
        <p:spPr>
          <a:xfrm>
            <a:off x="7139386" y="4720153"/>
            <a:ext cx="3439223" cy="36837"/>
          </a:xfrm>
          <a:prstGeom prst="line">
            <a:avLst/>
          </a:prstGeom>
          <a:ln w="38100" cap="flat">
            <a:solidFill>
              <a:srgbClr val="000000"/>
            </a:solidFill>
            <a:prstDash val="solid"/>
            <a:headEnd type="none" w="sm" len="sm"/>
            <a:tailEnd type="arrow" w="med" len="sm"/>
          </a:ln>
        </p:spPr>
      </p:sp>
      <p:grpSp>
        <p:nvGrpSpPr>
          <p:cNvPr id="13" name="Group 13"/>
          <p:cNvGrpSpPr/>
          <p:nvPr/>
        </p:nvGrpSpPr>
        <p:grpSpPr>
          <a:xfrm>
            <a:off x="6964576" y="756646"/>
            <a:ext cx="3504446" cy="2890573"/>
            <a:chOff x="0" y="0"/>
            <a:chExt cx="838207" cy="691379"/>
          </a:xfrm>
        </p:grpSpPr>
        <p:sp>
          <p:nvSpPr>
            <p:cNvPr id="14" name="Freeform 14"/>
            <p:cNvSpPr/>
            <p:nvPr/>
          </p:nvSpPr>
          <p:spPr>
            <a:xfrm>
              <a:off x="0" y="0"/>
              <a:ext cx="838207" cy="691379"/>
            </a:xfrm>
            <a:custGeom>
              <a:avLst/>
              <a:gdLst/>
              <a:ahLst/>
              <a:cxnLst/>
              <a:rect l="l" t="t" r="r" b="b"/>
              <a:pathLst>
                <a:path w="838207" h="691379">
                  <a:moveTo>
                    <a:pt x="112668" y="0"/>
                  </a:moveTo>
                  <a:lnTo>
                    <a:pt x="725540" y="0"/>
                  </a:lnTo>
                  <a:cubicBezTo>
                    <a:pt x="787764" y="0"/>
                    <a:pt x="838207" y="50443"/>
                    <a:pt x="838207" y="112668"/>
                  </a:cubicBezTo>
                  <a:lnTo>
                    <a:pt x="838207" y="578711"/>
                  </a:lnTo>
                  <a:cubicBezTo>
                    <a:pt x="838207" y="608592"/>
                    <a:pt x="826337" y="637250"/>
                    <a:pt x="805208" y="658379"/>
                  </a:cubicBezTo>
                  <a:cubicBezTo>
                    <a:pt x="784078" y="679508"/>
                    <a:pt x="755421" y="691379"/>
                    <a:pt x="725540" y="691379"/>
                  </a:cubicBezTo>
                  <a:lnTo>
                    <a:pt x="112668" y="691379"/>
                  </a:lnTo>
                  <a:cubicBezTo>
                    <a:pt x="82786" y="691379"/>
                    <a:pt x="54129" y="679508"/>
                    <a:pt x="33000" y="658379"/>
                  </a:cubicBezTo>
                  <a:cubicBezTo>
                    <a:pt x="11870" y="637250"/>
                    <a:pt x="0" y="608592"/>
                    <a:pt x="0" y="578711"/>
                  </a:cubicBezTo>
                  <a:lnTo>
                    <a:pt x="0" y="112668"/>
                  </a:lnTo>
                  <a:cubicBezTo>
                    <a:pt x="0" y="82786"/>
                    <a:pt x="11870" y="54129"/>
                    <a:pt x="33000" y="33000"/>
                  </a:cubicBezTo>
                  <a:cubicBezTo>
                    <a:pt x="54129" y="11870"/>
                    <a:pt x="82786" y="0"/>
                    <a:pt x="112668" y="0"/>
                  </a:cubicBezTo>
                  <a:close/>
                </a:path>
              </a:pathLst>
            </a:custGeom>
            <a:solidFill>
              <a:srgbClr val="442E7A"/>
            </a:solidFill>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6" name="AutoShape 16"/>
          <p:cNvSpPr/>
          <p:nvPr/>
        </p:nvSpPr>
        <p:spPr>
          <a:xfrm flipV="1">
            <a:off x="7139386" y="3647218"/>
            <a:ext cx="1577413" cy="1072934"/>
          </a:xfrm>
          <a:prstGeom prst="line">
            <a:avLst/>
          </a:prstGeom>
          <a:ln w="38100" cap="flat">
            <a:solidFill>
              <a:srgbClr val="000000"/>
            </a:solidFill>
            <a:prstDash val="solid"/>
            <a:headEnd type="none" w="sm" len="sm"/>
            <a:tailEnd type="arrow" w="med" len="sm"/>
          </a:ln>
        </p:spPr>
      </p:sp>
      <p:sp>
        <p:nvSpPr>
          <p:cNvPr id="17" name="AutoShape 17"/>
          <p:cNvSpPr/>
          <p:nvPr/>
        </p:nvSpPr>
        <p:spPr>
          <a:xfrm flipV="1">
            <a:off x="2183344" y="6843085"/>
            <a:ext cx="7339979" cy="18840"/>
          </a:xfrm>
          <a:prstGeom prst="line">
            <a:avLst/>
          </a:prstGeom>
          <a:ln w="38100" cap="flat">
            <a:solidFill>
              <a:srgbClr val="000000"/>
            </a:solidFill>
            <a:prstDash val="sysDash"/>
            <a:headEnd type="none" w="sm" len="sm"/>
            <a:tailEnd type="none" w="sm" len="sm"/>
          </a:ln>
        </p:spPr>
      </p:sp>
      <p:grpSp>
        <p:nvGrpSpPr>
          <p:cNvPr id="18" name="Group 18"/>
          <p:cNvGrpSpPr/>
          <p:nvPr/>
        </p:nvGrpSpPr>
        <p:grpSpPr>
          <a:xfrm>
            <a:off x="266044" y="7778992"/>
            <a:ext cx="3796500" cy="2371518"/>
            <a:chOff x="0" y="0"/>
            <a:chExt cx="1400563" cy="874874"/>
          </a:xfrm>
        </p:grpSpPr>
        <p:sp>
          <p:nvSpPr>
            <p:cNvPr id="19" name="Freeform 19"/>
            <p:cNvSpPr/>
            <p:nvPr/>
          </p:nvSpPr>
          <p:spPr>
            <a:xfrm>
              <a:off x="0" y="0"/>
              <a:ext cx="1400562" cy="874874"/>
            </a:xfrm>
            <a:custGeom>
              <a:avLst/>
              <a:gdLst/>
              <a:ahLst/>
              <a:cxnLst/>
              <a:rect l="l" t="t" r="r" b="b"/>
              <a:pathLst>
                <a:path w="1400562" h="874874">
                  <a:moveTo>
                    <a:pt x="104001" y="0"/>
                  </a:moveTo>
                  <a:lnTo>
                    <a:pt x="1296562" y="0"/>
                  </a:lnTo>
                  <a:cubicBezTo>
                    <a:pt x="1324145" y="0"/>
                    <a:pt x="1350598" y="10957"/>
                    <a:pt x="1370101" y="30461"/>
                  </a:cubicBezTo>
                  <a:cubicBezTo>
                    <a:pt x="1389605" y="49965"/>
                    <a:pt x="1400562" y="76418"/>
                    <a:pt x="1400562" y="104001"/>
                  </a:cubicBezTo>
                  <a:lnTo>
                    <a:pt x="1400562" y="770874"/>
                  </a:lnTo>
                  <a:cubicBezTo>
                    <a:pt x="1400562" y="798456"/>
                    <a:pt x="1389605" y="824909"/>
                    <a:pt x="1370101" y="844413"/>
                  </a:cubicBezTo>
                  <a:cubicBezTo>
                    <a:pt x="1350598" y="863917"/>
                    <a:pt x="1324145" y="874874"/>
                    <a:pt x="1296562" y="874874"/>
                  </a:cubicBezTo>
                  <a:lnTo>
                    <a:pt x="104001" y="874874"/>
                  </a:lnTo>
                  <a:cubicBezTo>
                    <a:pt x="76418" y="874874"/>
                    <a:pt x="49965" y="863917"/>
                    <a:pt x="30461" y="844413"/>
                  </a:cubicBezTo>
                  <a:cubicBezTo>
                    <a:pt x="10957" y="824909"/>
                    <a:pt x="0" y="798456"/>
                    <a:pt x="0" y="770874"/>
                  </a:cubicBezTo>
                  <a:lnTo>
                    <a:pt x="0" y="104001"/>
                  </a:lnTo>
                  <a:cubicBezTo>
                    <a:pt x="0" y="76418"/>
                    <a:pt x="10957" y="49965"/>
                    <a:pt x="30461" y="30461"/>
                  </a:cubicBezTo>
                  <a:cubicBezTo>
                    <a:pt x="49965" y="10957"/>
                    <a:pt x="76418" y="0"/>
                    <a:pt x="104001" y="0"/>
                  </a:cubicBezTo>
                  <a:close/>
                </a:path>
              </a:pathLst>
            </a:custGeom>
            <a:solidFill>
              <a:srgbClr val="2E5B51"/>
            </a:solidFill>
          </p:spPr>
        </p:sp>
        <p:sp>
          <p:nvSpPr>
            <p:cNvPr id="20" name="TextBox 2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62168" y="7110658"/>
            <a:ext cx="2933439" cy="2933439"/>
          </a:xfrm>
          <a:prstGeom prst="rect">
            <a:avLst/>
          </a:prstGeom>
        </p:spPr>
      </p:pic>
      <p:sp>
        <p:nvSpPr>
          <p:cNvPr id="22" name="AutoShape 22"/>
          <p:cNvSpPr/>
          <p:nvPr/>
        </p:nvSpPr>
        <p:spPr>
          <a:xfrm>
            <a:off x="5864389" y="5995150"/>
            <a:ext cx="0" cy="866775"/>
          </a:xfrm>
          <a:prstGeom prst="line">
            <a:avLst/>
          </a:prstGeom>
          <a:ln w="38100" cap="flat">
            <a:solidFill>
              <a:srgbClr val="000000"/>
            </a:solidFill>
            <a:prstDash val="solid"/>
            <a:headEnd type="none" w="sm" len="sm"/>
            <a:tailEnd type="arrow" w="med" len="sm"/>
          </a:ln>
        </p:spPr>
      </p:sp>
      <p:sp>
        <p:nvSpPr>
          <p:cNvPr id="23" name="AutoShape 23"/>
          <p:cNvSpPr/>
          <p:nvPr/>
        </p:nvSpPr>
        <p:spPr>
          <a:xfrm>
            <a:off x="2164294" y="6855540"/>
            <a:ext cx="0" cy="923453"/>
          </a:xfrm>
          <a:prstGeom prst="line">
            <a:avLst/>
          </a:prstGeom>
          <a:ln w="38100" cap="flat">
            <a:solidFill>
              <a:srgbClr val="000000"/>
            </a:solidFill>
            <a:prstDash val="sysDot"/>
            <a:headEnd type="none" w="sm" len="sm"/>
            <a:tailEnd type="none" w="sm" len="sm"/>
          </a:ln>
        </p:spPr>
      </p:sp>
      <p:sp>
        <p:nvSpPr>
          <p:cNvPr id="24" name="AutoShape 24"/>
          <p:cNvSpPr/>
          <p:nvPr/>
        </p:nvSpPr>
        <p:spPr>
          <a:xfrm flipH="1">
            <a:off x="9577125" y="6824035"/>
            <a:ext cx="5250" cy="888665"/>
          </a:xfrm>
          <a:prstGeom prst="line">
            <a:avLst/>
          </a:prstGeom>
          <a:ln w="38100" cap="flat">
            <a:solidFill>
              <a:srgbClr val="000000"/>
            </a:solidFill>
            <a:prstDash val="sysDot"/>
            <a:headEnd type="none" w="sm" len="sm"/>
            <a:tailEnd type="none" w="sm" len="sm"/>
          </a:ln>
        </p:spPr>
      </p:sp>
      <p:grpSp>
        <p:nvGrpSpPr>
          <p:cNvPr id="25" name="Group 25"/>
          <p:cNvGrpSpPr/>
          <p:nvPr/>
        </p:nvGrpSpPr>
        <p:grpSpPr>
          <a:xfrm>
            <a:off x="14205943" y="3647218"/>
            <a:ext cx="3954437" cy="2275545"/>
            <a:chOff x="0" y="0"/>
            <a:chExt cx="1458827" cy="839469"/>
          </a:xfrm>
        </p:grpSpPr>
        <p:sp>
          <p:nvSpPr>
            <p:cNvPr id="26" name="Freeform 26"/>
            <p:cNvSpPr/>
            <p:nvPr/>
          </p:nvSpPr>
          <p:spPr>
            <a:xfrm>
              <a:off x="0" y="0"/>
              <a:ext cx="1458827" cy="839469"/>
            </a:xfrm>
            <a:custGeom>
              <a:avLst/>
              <a:gdLst/>
              <a:ahLst/>
              <a:cxnLst/>
              <a:rect l="l" t="t" r="r" b="b"/>
              <a:pathLst>
                <a:path w="1458827" h="839469">
                  <a:moveTo>
                    <a:pt x="99847" y="0"/>
                  </a:moveTo>
                  <a:lnTo>
                    <a:pt x="1358980" y="0"/>
                  </a:lnTo>
                  <a:cubicBezTo>
                    <a:pt x="1385461" y="0"/>
                    <a:pt x="1410857" y="10520"/>
                    <a:pt x="1429582" y="29244"/>
                  </a:cubicBezTo>
                  <a:cubicBezTo>
                    <a:pt x="1448307" y="47969"/>
                    <a:pt x="1458827" y="73366"/>
                    <a:pt x="1458827" y="99847"/>
                  </a:cubicBezTo>
                  <a:lnTo>
                    <a:pt x="1458827" y="739622"/>
                  </a:lnTo>
                  <a:cubicBezTo>
                    <a:pt x="1458827" y="766103"/>
                    <a:pt x="1448307" y="791499"/>
                    <a:pt x="1429582" y="810224"/>
                  </a:cubicBezTo>
                  <a:cubicBezTo>
                    <a:pt x="1410857" y="828949"/>
                    <a:pt x="1385461" y="839469"/>
                    <a:pt x="1358980" y="839469"/>
                  </a:cubicBezTo>
                  <a:lnTo>
                    <a:pt x="99847" y="839469"/>
                  </a:lnTo>
                  <a:cubicBezTo>
                    <a:pt x="73366" y="839469"/>
                    <a:pt x="47969" y="828949"/>
                    <a:pt x="29244" y="810224"/>
                  </a:cubicBezTo>
                  <a:cubicBezTo>
                    <a:pt x="10520" y="791499"/>
                    <a:pt x="0" y="766103"/>
                    <a:pt x="0" y="739622"/>
                  </a:cubicBezTo>
                  <a:lnTo>
                    <a:pt x="0" y="99847"/>
                  </a:lnTo>
                  <a:cubicBezTo>
                    <a:pt x="0" y="73366"/>
                    <a:pt x="10520" y="47969"/>
                    <a:pt x="29244" y="29244"/>
                  </a:cubicBezTo>
                  <a:cubicBezTo>
                    <a:pt x="47969" y="10520"/>
                    <a:pt x="73366" y="0"/>
                    <a:pt x="99847" y="0"/>
                  </a:cubicBezTo>
                  <a:close/>
                </a:path>
              </a:pathLst>
            </a:custGeom>
            <a:solidFill>
              <a:srgbClr val="2E5B51"/>
            </a:solidFill>
          </p:spPr>
        </p:sp>
        <p:sp>
          <p:nvSpPr>
            <p:cNvPr id="27" name="TextBox 2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8" name="AutoShape 28"/>
          <p:cNvSpPr/>
          <p:nvPr/>
        </p:nvSpPr>
        <p:spPr>
          <a:xfrm>
            <a:off x="13300207" y="4756990"/>
            <a:ext cx="905736" cy="28001"/>
          </a:xfrm>
          <a:prstGeom prst="line">
            <a:avLst/>
          </a:prstGeom>
          <a:ln w="38100" cap="flat">
            <a:solidFill>
              <a:srgbClr val="000000"/>
            </a:solidFill>
            <a:prstDash val="solid"/>
            <a:headEnd type="none" w="sm" len="sm"/>
            <a:tailEnd type="arrow" w="med" len="sm"/>
          </a:ln>
        </p:spPr>
      </p:sp>
      <p:sp>
        <p:nvSpPr>
          <p:cNvPr id="29" name="AutoShape 29"/>
          <p:cNvSpPr/>
          <p:nvPr/>
        </p:nvSpPr>
        <p:spPr>
          <a:xfrm flipH="1">
            <a:off x="15226441" y="5922763"/>
            <a:ext cx="956720" cy="749127"/>
          </a:xfrm>
          <a:prstGeom prst="line">
            <a:avLst/>
          </a:prstGeom>
          <a:ln w="38100" cap="flat">
            <a:solidFill>
              <a:srgbClr val="000000"/>
            </a:solidFill>
            <a:prstDash val="solid"/>
            <a:headEnd type="none" w="sm" len="sm"/>
            <a:tailEnd type="arrow" w="med" len="sm"/>
          </a:ln>
        </p:spPr>
      </p:sp>
      <p:pic>
        <p:nvPicPr>
          <p:cNvPr id="30" name="Picture 30"/>
          <p:cNvPicPr>
            <a:picLocks noChangeAspect="1"/>
          </p:cNvPicPr>
          <p:nvPr/>
        </p:nvPicPr>
        <p:blipFill>
          <a:blip r:embed="rId6"/>
          <a:srcRect/>
          <a:stretch>
            <a:fillRect/>
          </a:stretch>
        </p:blipFill>
        <p:spPr>
          <a:xfrm>
            <a:off x="448475" y="4920830"/>
            <a:ext cx="2067708" cy="649472"/>
          </a:xfrm>
          <a:prstGeom prst="rect">
            <a:avLst/>
          </a:prstGeom>
        </p:spPr>
      </p:pic>
      <p:pic>
        <p:nvPicPr>
          <p:cNvPr id="31" name="Picture 31"/>
          <p:cNvPicPr>
            <a:picLocks noChangeAspect="1"/>
          </p:cNvPicPr>
          <p:nvPr/>
        </p:nvPicPr>
        <p:blipFill>
          <a:blip r:embed="rId7"/>
          <a:srcRect/>
          <a:stretch>
            <a:fillRect/>
          </a:stretch>
        </p:blipFill>
        <p:spPr>
          <a:xfrm>
            <a:off x="5283885" y="3721722"/>
            <a:ext cx="1199108" cy="1199108"/>
          </a:xfrm>
          <a:prstGeom prst="rect">
            <a:avLst/>
          </a:prstGeom>
        </p:spPr>
      </p:pic>
      <p:pic>
        <p:nvPicPr>
          <p:cNvPr id="32" name="Picture 32"/>
          <p:cNvPicPr>
            <a:picLocks noChangeAspect="1"/>
          </p:cNvPicPr>
          <p:nvPr/>
        </p:nvPicPr>
        <p:blipFill>
          <a:blip r:embed="rId8"/>
          <a:srcRect/>
          <a:stretch>
            <a:fillRect/>
          </a:stretch>
        </p:blipFill>
        <p:spPr>
          <a:xfrm>
            <a:off x="7084696" y="1203252"/>
            <a:ext cx="1432717" cy="1035028"/>
          </a:xfrm>
          <a:prstGeom prst="rect">
            <a:avLst/>
          </a:prstGeom>
        </p:spPr>
      </p:pic>
      <p:pic>
        <p:nvPicPr>
          <p:cNvPr id="33" name="Picture 33"/>
          <p:cNvPicPr>
            <a:picLocks noChangeAspect="1"/>
          </p:cNvPicPr>
          <p:nvPr/>
        </p:nvPicPr>
        <p:blipFill>
          <a:blip r:embed="rId9"/>
          <a:srcRect/>
          <a:stretch>
            <a:fillRect/>
          </a:stretch>
        </p:blipFill>
        <p:spPr>
          <a:xfrm>
            <a:off x="8859153" y="1203252"/>
            <a:ext cx="1485342" cy="1035028"/>
          </a:xfrm>
          <a:prstGeom prst="rect">
            <a:avLst/>
          </a:prstGeom>
        </p:spPr>
      </p:pic>
      <p:pic>
        <p:nvPicPr>
          <p:cNvPr id="34" name="Picture 34"/>
          <p:cNvPicPr>
            <a:picLocks noChangeAspect="1"/>
          </p:cNvPicPr>
          <p:nvPr/>
        </p:nvPicPr>
        <p:blipFill>
          <a:blip r:embed="rId10"/>
          <a:srcRect/>
          <a:stretch>
            <a:fillRect/>
          </a:stretch>
        </p:blipFill>
        <p:spPr>
          <a:xfrm>
            <a:off x="7882689" y="2396517"/>
            <a:ext cx="1556100" cy="1084622"/>
          </a:xfrm>
          <a:prstGeom prst="rect">
            <a:avLst/>
          </a:prstGeom>
        </p:spPr>
      </p:pic>
      <p:pic>
        <p:nvPicPr>
          <p:cNvPr id="35" name="Picture 35"/>
          <p:cNvPicPr>
            <a:picLocks noChangeAspect="1"/>
          </p:cNvPicPr>
          <p:nvPr/>
        </p:nvPicPr>
        <p:blipFill>
          <a:blip r:embed="rId11"/>
          <a:srcRect/>
          <a:stretch>
            <a:fillRect/>
          </a:stretch>
        </p:blipFill>
        <p:spPr>
          <a:xfrm>
            <a:off x="11226512" y="4289212"/>
            <a:ext cx="1349620" cy="896587"/>
          </a:xfrm>
          <a:prstGeom prst="rect">
            <a:avLst/>
          </a:prstGeom>
        </p:spPr>
      </p:pic>
      <p:pic>
        <p:nvPicPr>
          <p:cNvPr id="36" name="Picture 36"/>
          <p:cNvPicPr>
            <a:picLocks noChangeAspect="1"/>
          </p:cNvPicPr>
          <p:nvPr/>
        </p:nvPicPr>
        <p:blipFill>
          <a:blip r:embed="rId12"/>
          <a:srcRect/>
          <a:stretch>
            <a:fillRect/>
          </a:stretch>
        </p:blipFill>
        <p:spPr>
          <a:xfrm>
            <a:off x="14468420" y="3762776"/>
            <a:ext cx="3467583" cy="2044429"/>
          </a:xfrm>
          <a:prstGeom prst="rect">
            <a:avLst/>
          </a:prstGeom>
        </p:spPr>
      </p:pic>
      <p:pic>
        <p:nvPicPr>
          <p:cNvPr id="37" name="Picture 37"/>
          <p:cNvPicPr>
            <a:picLocks noChangeAspect="1"/>
          </p:cNvPicPr>
          <p:nvPr/>
        </p:nvPicPr>
        <p:blipFill>
          <a:blip r:embed="rId13"/>
          <a:srcRect/>
          <a:stretch>
            <a:fillRect/>
          </a:stretch>
        </p:blipFill>
        <p:spPr>
          <a:xfrm>
            <a:off x="8590450" y="3937031"/>
            <a:ext cx="1107099" cy="1107099"/>
          </a:xfrm>
          <a:prstGeom prst="rect">
            <a:avLst/>
          </a:prstGeom>
        </p:spPr>
      </p:pic>
      <p:grpSp>
        <p:nvGrpSpPr>
          <p:cNvPr id="38" name="Group 38"/>
          <p:cNvGrpSpPr/>
          <p:nvPr/>
        </p:nvGrpSpPr>
        <p:grpSpPr>
          <a:xfrm>
            <a:off x="12297276" y="6671891"/>
            <a:ext cx="5858331" cy="3371123"/>
            <a:chOff x="0" y="0"/>
            <a:chExt cx="1458827" cy="839469"/>
          </a:xfrm>
        </p:grpSpPr>
        <p:sp>
          <p:nvSpPr>
            <p:cNvPr id="39" name="Freeform 39"/>
            <p:cNvSpPr/>
            <p:nvPr/>
          </p:nvSpPr>
          <p:spPr>
            <a:xfrm>
              <a:off x="0" y="0"/>
              <a:ext cx="1458827" cy="839469"/>
            </a:xfrm>
            <a:custGeom>
              <a:avLst/>
              <a:gdLst/>
              <a:ahLst/>
              <a:cxnLst/>
              <a:rect l="l" t="t" r="r" b="b"/>
              <a:pathLst>
                <a:path w="1458827" h="839469">
                  <a:moveTo>
                    <a:pt x="67398" y="0"/>
                  </a:moveTo>
                  <a:lnTo>
                    <a:pt x="1391429" y="0"/>
                  </a:lnTo>
                  <a:cubicBezTo>
                    <a:pt x="1409304" y="0"/>
                    <a:pt x="1426447" y="7101"/>
                    <a:pt x="1439087" y="19740"/>
                  </a:cubicBezTo>
                  <a:cubicBezTo>
                    <a:pt x="1451726" y="32380"/>
                    <a:pt x="1458827" y="49523"/>
                    <a:pt x="1458827" y="67398"/>
                  </a:cubicBezTo>
                  <a:lnTo>
                    <a:pt x="1458827" y="772071"/>
                  </a:lnTo>
                  <a:cubicBezTo>
                    <a:pt x="1458827" y="809294"/>
                    <a:pt x="1428652" y="839469"/>
                    <a:pt x="1391429" y="839469"/>
                  </a:cubicBezTo>
                  <a:lnTo>
                    <a:pt x="67398" y="839469"/>
                  </a:lnTo>
                  <a:cubicBezTo>
                    <a:pt x="49523" y="839469"/>
                    <a:pt x="32380" y="832368"/>
                    <a:pt x="19740" y="819728"/>
                  </a:cubicBezTo>
                  <a:cubicBezTo>
                    <a:pt x="7101" y="807089"/>
                    <a:pt x="0" y="789946"/>
                    <a:pt x="0" y="772071"/>
                  </a:cubicBezTo>
                  <a:lnTo>
                    <a:pt x="0" y="67398"/>
                  </a:lnTo>
                  <a:cubicBezTo>
                    <a:pt x="0" y="30175"/>
                    <a:pt x="30175" y="0"/>
                    <a:pt x="67398" y="0"/>
                  </a:cubicBezTo>
                  <a:close/>
                </a:path>
              </a:pathLst>
            </a:custGeom>
            <a:solidFill>
              <a:srgbClr val="2E5B51"/>
            </a:solidFill>
          </p:spPr>
        </p:sp>
        <p:sp>
          <p:nvSpPr>
            <p:cNvPr id="40" name="TextBox 4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41" name="Picture 41"/>
          <p:cNvPicPr>
            <a:picLocks noChangeAspect="1"/>
          </p:cNvPicPr>
          <p:nvPr/>
        </p:nvPicPr>
        <p:blipFill>
          <a:blip r:embed="rId14"/>
          <a:srcRect t="35" b="35"/>
          <a:stretch>
            <a:fillRect/>
          </a:stretch>
        </p:blipFill>
        <p:spPr>
          <a:xfrm>
            <a:off x="12686124" y="6843085"/>
            <a:ext cx="5137077" cy="3028735"/>
          </a:xfrm>
          <a:prstGeom prst="rect">
            <a:avLst/>
          </a:prstGeom>
        </p:spPr>
      </p:pic>
      <p:pic>
        <p:nvPicPr>
          <p:cNvPr id="42" name="Picture 42"/>
          <p:cNvPicPr>
            <a:picLocks noChangeAspect="1"/>
          </p:cNvPicPr>
          <p:nvPr/>
        </p:nvPicPr>
        <p:blipFill>
          <a:blip r:embed="rId15"/>
          <a:srcRect/>
          <a:stretch>
            <a:fillRect/>
          </a:stretch>
        </p:blipFill>
        <p:spPr>
          <a:xfrm>
            <a:off x="2152741" y="7778992"/>
            <a:ext cx="2147196" cy="2358322"/>
          </a:xfrm>
          <a:prstGeom prst="rect">
            <a:avLst/>
          </a:prstGeom>
        </p:spPr>
      </p:pic>
      <p:pic>
        <p:nvPicPr>
          <p:cNvPr id="43" name="Picture 43"/>
          <p:cNvPicPr>
            <a:picLocks noChangeAspect="1"/>
          </p:cNvPicPr>
          <p:nvPr/>
        </p:nvPicPr>
        <p:blipFill>
          <a:blip r:embed="rId16"/>
          <a:srcRect/>
          <a:stretch>
            <a:fillRect/>
          </a:stretch>
        </p:blipFill>
        <p:spPr>
          <a:xfrm>
            <a:off x="4512817" y="8958153"/>
            <a:ext cx="2832141" cy="1497674"/>
          </a:xfrm>
          <a:prstGeom prst="rect">
            <a:avLst/>
          </a:prstGeom>
        </p:spPr>
      </p:pic>
      <p:grpSp>
        <p:nvGrpSpPr>
          <p:cNvPr id="44" name="Group 44"/>
          <p:cNvGrpSpPr/>
          <p:nvPr/>
        </p:nvGrpSpPr>
        <p:grpSpPr>
          <a:xfrm>
            <a:off x="7605157" y="7606093"/>
            <a:ext cx="3954437" cy="2618445"/>
            <a:chOff x="0" y="0"/>
            <a:chExt cx="1458827" cy="965968"/>
          </a:xfrm>
        </p:grpSpPr>
        <p:sp>
          <p:nvSpPr>
            <p:cNvPr id="45" name="Freeform 45"/>
            <p:cNvSpPr/>
            <p:nvPr/>
          </p:nvSpPr>
          <p:spPr>
            <a:xfrm>
              <a:off x="0" y="0"/>
              <a:ext cx="1458827" cy="965968"/>
            </a:xfrm>
            <a:custGeom>
              <a:avLst/>
              <a:gdLst/>
              <a:ahLst/>
              <a:cxnLst/>
              <a:rect l="l" t="t" r="r" b="b"/>
              <a:pathLst>
                <a:path w="1458827" h="965968">
                  <a:moveTo>
                    <a:pt x="99847" y="0"/>
                  </a:moveTo>
                  <a:lnTo>
                    <a:pt x="1358980" y="0"/>
                  </a:lnTo>
                  <a:cubicBezTo>
                    <a:pt x="1385461" y="0"/>
                    <a:pt x="1410857" y="10520"/>
                    <a:pt x="1429582" y="29244"/>
                  </a:cubicBezTo>
                  <a:cubicBezTo>
                    <a:pt x="1448307" y="47969"/>
                    <a:pt x="1458827" y="73366"/>
                    <a:pt x="1458827" y="99847"/>
                  </a:cubicBezTo>
                  <a:lnTo>
                    <a:pt x="1458827" y="866121"/>
                  </a:lnTo>
                  <a:cubicBezTo>
                    <a:pt x="1458827" y="892602"/>
                    <a:pt x="1448307" y="917998"/>
                    <a:pt x="1429582" y="936723"/>
                  </a:cubicBezTo>
                  <a:cubicBezTo>
                    <a:pt x="1410857" y="955448"/>
                    <a:pt x="1385461" y="965968"/>
                    <a:pt x="1358980" y="965968"/>
                  </a:cubicBezTo>
                  <a:lnTo>
                    <a:pt x="99847" y="965968"/>
                  </a:lnTo>
                  <a:cubicBezTo>
                    <a:pt x="73366" y="965968"/>
                    <a:pt x="47969" y="955448"/>
                    <a:pt x="29244" y="936723"/>
                  </a:cubicBezTo>
                  <a:cubicBezTo>
                    <a:pt x="10520" y="917998"/>
                    <a:pt x="0" y="892602"/>
                    <a:pt x="0" y="866121"/>
                  </a:cubicBezTo>
                  <a:lnTo>
                    <a:pt x="0" y="99847"/>
                  </a:lnTo>
                  <a:cubicBezTo>
                    <a:pt x="0" y="73366"/>
                    <a:pt x="10520" y="47969"/>
                    <a:pt x="29244" y="29244"/>
                  </a:cubicBezTo>
                  <a:cubicBezTo>
                    <a:pt x="47969" y="10520"/>
                    <a:pt x="73366" y="0"/>
                    <a:pt x="99847" y="0"/>
                  </a:cubicBezTo>
                  <a:close/>
                </a:path>
              </a:pathLst>
            </a:custGeom>
            <a:solidFill>
              <a:srgbClr val="2E5B51"/>
            </a:solidFill>
          </p:spPr>
        </p:sp>
        <p:sp>
          <p:nvSpPr>
            <p:cNvPr id="46" name="TextBox 4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47" name="Picture 47"/>
          <p:cNvPicPr>
            <a:picLocks noChangeAspect="1"/>
          </p:cNvPicPr>
          <p:nvPr/>
        </p:nvPicPr>
        <p:blipFill>
          <a:blip r:embed="rId17"/>
          <a:srcRect l="2296" r="2296"/>
          <a:stretch>
            <a:fillRect/>
          </a:stretch>
        </p:blipFill>
        <p:spPr>
          <a:xfrm>
            <a:off x="7867634" y="8064550"/>
            <a:ext cx="3467583" cy="2044429"/>
          </a:xfrm>
          <a:prstGeom prst="rect">
            <a:avLst/>
          </a:prstGeom>
        </p:spPr>
      </p:pic>
      <p:sp>
        <p:nvSpPr>
          <p:cNvPr id="48" name="TextBox 48"/>
          <p:cNvSpPr txBox="1"/>
          <p:nvPr/>
        </p:nvSpPr>
        <p:spPr>
          <a:xfrm>
            <a:off x="2598775" y="-65889"/>
            <a:ext cx="12290408" cy="670135"/>
          </a:xfrm>
          <a:prstGeom prst="rect">
            <a:avLst/>
          </a:prstGeom>
        </p:spPr>
        <p:txBody>
          <a:bodyPr lIns="0" tIns="0" rIns="0" bIns="0" rtlCol="0" anchor="t">
            <a:spAutoFit/>
          </a:bodyPr>
          <a:lstStyle/>
          <a:p>
            <a:pPr marL="0" lvl="0" indent="0" algn="ctr">
              <a:lnSpc>
                <a:spcPts val="4967"/>
              </a:lnSpc>
              <a:spcBef>
                <a:spcPct val="0"/>
              </a:spcBef>
            </a:pPr>
            <a:r>
              <a:rPr lang="en-US" sz="3600" spc="352">
                <a:solidFill>
                  <a:srgbClr val="231F20"/>
                </a:solidFill>
                <a:latin typeface="Codec Pro ExtraBold"/>
              </a:rPr>
              <a:t>DIAGRAMME &amp; PROCESS DE LA SIMULATION</a:t>
            </a:r>
          </a:p>
        </p:txBody>
      </p:sp>
      <p:sp>
        <p:nvSpPr>
          <p:cNvPr id="49" name="TextBox 49"/>
          <p:cNvSpPr txBox="1"/>
          <p:nvPr/>
        </p:nvSpPr>
        <p:spPr>
          <a:xfrm>
            <a:off x="72627" y="4293798"/>
            <a:ext cx="2819403" cy="586740"/>
          </a:xfrm>
          <a:prstGeom prst="rect">
            <a:avLst/>
          </a:prstGeom>
        </p:spPr>
        <p:txBody>
          <a:bodyPr lIns="0" tIns="0" rIns="0" bIns="0" rtlCol="0" anchor="t">
            <a:spAutoFit/>
          </a:bodyPr>
          <a:lstStyle/>
          <a:p>
            <a:pPr algn="ctr">
              <a:lnSpc>
                <a:spcPts val="2340"/>
              </a:lnSpc>
              <a:spcBef>
                <a:spcPct val="0"/>
              </a:spcBef>
            </a:pPr>
            <a:r>
              <a:rPr lang="en-US" sz="1800">
                <a:solidFill>
                  <a:srgbClr val="F2F2F2"/>
                </a:solidFill>
                <a:latin typeface="Open Sauce"/>
              </a:rPr>
              <a:t>Modélisation Mathématique</a:t>
            </a:r>
          </a:p>
        </p:txBody>
      </p:sp>
      <p:sp>
        <p:nvSpPr>
          <p:cNvPr id="50" name="TextBox 50"/>
          <p:cNvSpPr txBox="1"/>
          <p:nvPr/>
        </p:nvSpPr>
        <p:spPr>
          <a:xfrm>
            <a:off x="4802301" y="4942671"/>
            <a:ext cx="2162275" cy="586740"/>
          </a:xfrm>
          <a:prstGeom prst="rect">
            <a:avLst/>
          </a:prstGeom>
        </p:spPr>
        <p:txBody>
          <a:bodyPr lIns="0" tIns="0" rIns="0" bIns="0" rtlCol="0" anchor="t">
            <a:spAutoFit/>
          </a:bodyPr>
          <a:lstStyle/>
          <a:p>
            <a:pPr algn="ctr">
              <a:lnSpc>
                <a:spcPts val="2340"/>
              </a:lnSpc>
              <a:spcBef>
                <a:spcPct val="0"/>
              </a:spcBef>
            </a:pPr>
            <a:r>
              <a:rPr lang="en-US" sz="1800">
                <a:solidFill>
                  <a:srgbClr val="F2F2F2"/>
                </a:solidFill>
                <a:latin typeface="Open Sauce"/>
              </a:rPr>
              <a:t>Python Simulation Script</a:t>
            </a:r>
          </a:p>
        </p:txBody>
      </p:sp>
      <p:sp>
        <p:nvSpPr>
          <p:cNvPr id="51" name="TextBox 51"/>
          <p:cNvSpPr txBox="1"/>
          <p:nvPr/>
        </p:nvSpPr>
        <p:spPr>
          <a:xfrm>
            <a:off x="7302834" y="825036"/>
            <a:ext cx="2715809" cy="333489"/>
          </a:xfrm>
          <a:prstGeom prst="rect">
            <a:avLst/>
          </a:prstGeom>
        </p:spPr>
        <p:txBody>
          <a:bodyPr wrap="square" lIns="0" tIns="0" rIns="0" bIns="0" rtlCol="0" anchor="t">
            <a:spAutoFit/>
          </a:bodyPr>
          <a:lstStyle/>
          <a:p>
            <a:pPr algn="ctr">
              <a:lnSpc>
                <a:spcPts val="2831"/>
              </a:lnSpc>
              <a:spcBef>
                <a:spcPct val="0"/>
              </a:spcBef>
            </a:pPr>
            <a:r>
              <a:rPr lang="en-US" sz="2178" dirty="0">
                <a:solidFill>
                  <a:srgbClr val="F2F2F2"/>
                </a:solidFill>
                <a:latin typeface="Open Sauce"/>
              </a:rPr>
              <a:t>Plots &amp; Figures</a:t>
            </a:r>
          </a:p>
        </p:txBody>
      </p:sp>
      <p:sp>
        <p:nvSpPr>
          <p:cNvPr id="52" name="TextBox 52"/>
          <p:cNvSpPr txBox="1"/>
          <p:nvPr/>
        </p:nvSpPr>
        <p:spPr>
          <a:xfrm>
            <a:off x="131083" y="8169508"/>
            <a:ext cx="2202669" cy="1472565"/>
          </a:xfrm>
          <a:prstGeom prst="rect">
            <a:avLst/>
          </a:prstGeom>
        </p:spPr>
        <p:txBody>
          <a:bodyPr lIns="0" tIns="0" rIns="0" bIns="0" rtlCol="0" anchor="t">
            <a:spAutoFit/>
          </a:bodyPr>
          <a:lstStyle/>
          <a:p>
            <a:pPr algn="ctr">
              <a:lnSpc>
                <a:spcPts val="2340"/>
              </a:lnSpc>
              <a:spcBef>
                <a:spcPct val="0"/>
              </a:spcBef>
            </a:pPr>
            <a:r>
              <a:rPr lang="en-US" sz="1800">
                <a:solidFill>
                  <a:srgbClr val="F2F2F2"/>
                </a:solidFill>
                <a:latin typeface="Open Sauce"/>
              </a:rPr>
              <a:t>Entrer des paramétres de système pour Exécuter la simulation</a:t>
            </a:r>
          </a:p>
        </p:txBody>
      </p:sp>
      <p:sp>
        <p:nvSpPr>
          <p:cNvPr id="53" name="TextBox 53"/>
          <p:cNvSpPr txBox="1"/>
          <p:nvPr/>
        </p:nvSpPr>
        <p:spPr>
          <a:xfrm>
            <a:off x="5019134" y="7442750"/>
            <a:ext cx="1845389" cy="1177290"/>
          </a:xfrm>
          <a:prstGeom prst="rect">
            <a:avLst/>
          </a:prstGeom>
        </p:spPr>
        <p:txBody>
          <a:bodyPr lIns="0" tIns="0" rIns="0" bIns="0" rtlCol="0" anchor="t">
            <a:spAutoFit/>
          </a:bodyPr>
          <a:lstStyle/>
          <a:p>
            <a:pPr algn="ctr">
              <a:lnSpc>
                <a:spcPts val="2340"/>
              </a:lnSpc>
              <a:spcBef>
                <a:spcPct val="0"/>
              </a:spcBef>
            </a:pPr>
            <a:r>
              <a:rPr lang="en-US" sz="1800">
                <a:solidFill>
                  <a:srgbClr val="F2F2F2"/>
                </a:solidFill>
                <a:latin typeface="Open Sauce"/>
              </a:rPr>
              <a:t>Traitement  des données dans le </a:t>
            </a:r>
            <a:r>
              <a:rPr lang="en-US" sz="1800">
                <a:solidFill>
                  <a:srgbClr val="F2F2F2"/>
                </a:solidFill>
                <a:latin typeface="Open Sauce Bold"/>
              </a:rPr>
              <a:t>Cloud</a:t>
            </a:r>
            <a:r>
              <a:rPr lang="en-US" sz="1800">
                <a:solidFill>
                  <a:srgbClr val="F2F2F2"/>
                </a:solidFill>
                <a:latin typeface="Open Sauce"/>
              </a:rPr>
              <a:t> dans des serveurs dédiés</a:t>
            </a:r>
          </a:p>
        </p:txBody>
      </p:sp>
      <p:sp>
        <p:nvSpPr>
          <p:cNvPr id="54" name="TextBox 54"/>
          <p:cNvSpPr txBox="1"/>
          <p:nvPr/>
        </p:nvSpPr>
        <p:spPr>
          <a:xfrm>
            <a:off x="8743979" y="7693870"/>
            <a:ext cx="1497360" cy="291465"/>
          </a:xfrm>
          <a:prstGeom prst="rect">
            <a:avLst/>
          </a:prstGeom>
        </p:spPr>
        <p:txBody>
          <a:bodyPr lIns="0" tIns="0" rIns="0" bIns="0" rtlCol="0" anchor="t">
            <a:spAutoFit/>
          </a:bodyPr>
          <a:lstStyle/>
          <a:p>
            <a:pPr algn="ctr">
              <a:lnSpc>
                <a:spcPts val="2340"/>
              </a:lnSpc>
              <a:spcBef>
                <a:spcPct val="0"/>
              </a:spcBef>
            </a:pPr>
            <a:r>
              <a:rPr lang="en-US" sz="1800">
                <a:solidFill>
                  <a:srgbClr val="F2F2F2"/>
                </a:solidFill>
                <a:latin typeface="Open Sauce"/>
              </a:rPr>
              <a:t>Les Résultats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28470" y="-272121"/>
            <a:ext cx="3806571" cy="20832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77641" y="-2859937"/>
            <a:ext cx="4114800" cy="4114800"/>
          </a:xfrm>
          <a:prstGeom prst="rect">
            <a:avLst/>
          </a:prstGeom>
        </p:spPr>
      </p:pic>
      <p:pic>
        <p:nvPicPr>
          <p:cNvPr id="4" name="Picture 4"/>
          <p:cNvPicPr>
            <a:picLocks noChangeAspect="1"/>
          </p:cNvPicPr>
          <p:nvPr/>
        </p:nvPicPr>
        <p:blipFill>
          <a:blip r:embed="rId6"/>
          <a:srcRect/>
          <a:stretch>
            <a:fillRect/>
          </a:stretch>
        </p:blipFill>
        <p:spPr>
          <a:xfrm>
            <a:off x="12789568" y="1254863"/>
            <a:ext cx="4619201" cy="3888637"/>
          </a:xfrm>
          <a:prstGeom prst="rect">
            <a:avLst/>
          </a:prstGeom>
        </p:spPr>
      </p:pic>
      <p:pic>
        <p:nvPicPr>
          <p:cNvPr id="5" name="Picture 5"/>
          <p:cNvPicPr>
            <a:picLocks noChangeAspect="1"/>
          </p:cNvPicPr>
          <p:nvPr/>
        </p:nvPicPr>
        <p:blipFill>
          <a:blip r:embed="rId7"/>
          <a:srcRect/>
          <a:stretch>
            <a:fillRect/>
          </a:stretch>
        </p:blipFill>
        <p:spPr>
          <a:xfrm>
            <a:off x="13566581" y="5478754"/>
            <a:ext cx="3065174" cy="4382398"/>
          </a:xfrm>
          <a:prstGeom prst="rect">
            <a:avLst/>
          </a:prstGeom>
        </p:spPr>
      </p:pic>
      <p:sp>
        <p:nvSpPr>
          <p:cNvPr id="6" name="TextBox 6"/>
          <p:cNvSpPr txBox="1"/>
          <p:nvPr/>
        </p:nvSpPr>
        <p:spPr>
          <a:xfrm>
            <a:off x="655965" y="2038350"/>
            <a:ext cx="10398109" cy="3609127"/>
          </a:xfrm>
          <a:prstGeom prst="rect">
            <a:avLst/>
          </a:prstGeom>
        </p:spPr>
        <p:txBody>
          <a:bodyPr lIns="0" tIns="0" rIns="0" bIns="0" rtlCol="0" anchor="t">
            <a:spAutoFit/>
          </a:bodyPr>
          <a:lstStyle/>
          <a:p>
            <a:pPr>
              <a:lnSpc>
                <a:spcPts val="3192"/>
              </a:lnSpc>
              <a:spcBef>
                <a:spcPct val="0"/>
              </a:spcBef>
            </a:pPr>
            <a:r>
              <a:rPr lang="en-US" sz="2455">
                <a:solidFill>
                  <a:srgbClr val="000000"/>
                </a:solidFill>
                <a:latin typeface="Open Sauce"/>
              </a:rPr>
              <a:t>Le double pendule inversé est un système qui a suscité beaucoup d'intérêt dans le domaine scientifique et pédagogique ces dernières années.</a:t>
            </a:r>
          </a:p>
          <a:p>
            <a:pPr>
              <a:lnSpc>
                <a:spcPts val="3192"/>
              </a:lnSpc>
              <a:spcBef>
                <a:spcPct val="0"/>
              </a:spcBef>
            </a:pPr>
            <a:endParaRPr lang="en-US" sz="2455">
              <a:solidFill>
                <a:srgbClr val="000000"/>
              </a:solidFill>
              <a:latin typeface="Open Sauce"/>
            </a:endParaRPr>
          </a:p>
          <a:p>
            <a:pPr>
              <a:lnSpc>
                <a:spcPts val="3192"/>
              </a:lnSpc>
              <a:spcBef>
                <a:spcPct val="0"/>
              </a:spcBef>
            </a:pPr>
            <a:r>
              <a:rPr lang="en-US" sz="2455">
                <a:solidFill>
                  <a:srgbClr val="000000"/>
                </a:solidFill>
                <a:latin typeface="Open Sauce"/>
              </a:rPr>
              <a:t>Il est utilisé pour tester les nouvelles méthodes de commande, car il présente plusieurs caractéristiques attirantes telles que :</a:t>
            </a:r>
          </a:p>
          <a:p>
            <a:pPr marL="530244" lvl="1" indent="-265122">
              <a:lnSpc>
                <a:spcPts val="3192"/>
              </a:lnSpc>
              <a:spcBef>
                <a:spcPct val="0"/>
              </a:spcBef>
              <a:buFont typeface="Arial"/>
              <a:buChar char="•"/>
            </a:pPr>
            <a:r>
              <a:rPr lang="en-US" sz="2455">
                <a:solidFill>
                  <a:srgbClr val="000000"/>
                </a:solidFill>
                <a:latin typeface="Open Sauce"/>
              </a:rPr>
              <a:t>Il est un système non linéaire,</a:t>
            </a:r>
          </a:p>
          <a:p>
            <a:pPr marL="530244" lvl="1" indent="-265122">
              <a:lnSpc>
                <a:spcPts val="3192"/>
              </a:lnSpc>
              <a:spcBef>
                <a:spcPct val="0"/>
              </a:spcBef>
              <a:buFont typeface="Arial"/>
              <a:buChar char="•"/>
            </a:pPr>
            <a:r>
              <a:rPr lang="en-US" sz="2455">
                <a:solidFill>
                  <a:srgbClr val="000000"/>
                </a:solidFill>
                <a:latin typeface="Open Sauce"/>
              </a:rPr>
              <a:t>Il est couplé, </a:t>
            </a:r>
          </a:p>
          <a:p>
            <a:pPr marL="530244" lvl="1" indent="-265122">
              <a:lnSpc>
                <a:spcPts val="3192"/>
              </a:lnSpc>
              <a:spcBef>
                <a:spcPct val="0"/>
              </a:spcBef>
              <a:buFont typeface="Arial"/>
              <a:buChar char="•"/>
            </a:pPr>
            <a:r>
              <a:rPr lang="en-US" sz="2455">
                <a:solidFill>
                  <a:srgbClr val="000000"/>
                </a:solidFill>
                <a:latin typeface="Open Sauce"/>
              </a:rPr>
              <a:t>Il est intrinsèquement instable.</a:t>
            </a:r>
          </a:p>
        </p:txBody>
      </p:sp>
      <p:sp>
        <p:nvSpPr>
          <p:cNvPr id="7" name="TextBox 7"/>
          <p:cNvSpPr txBox="1"/>
          <p:nvPr/>
        </p:nvSpPr>
        <p:spPr>
          <a:xfrm>
            <a:off x="6446371" y="564507"/>
            <a:ext cx="5395257" cy="956961"/>
          </a:xfrm>
          <a:prstGeom prst="rect">
            <a:avLst/>
          </a:prstGeom>
        </p:spPr>
        <p:txBody>
          <a:bodyPr lIns="0" tIns="0" rIns="0" bIns="0" rtlCol="0" anchor="t">
            <a:spAutoFit/>
          </a:bodyPr>
          <a:lstStyle/>
          <a:p>
            <a:pPr>
              <a:lnSpc>
                <a:spcPts val="6405"/>
              </a:lnSpc>
            </a:pPr>
            <a:r>
              <a:rPr lang="en-US" sz="6470" spc="226">
                <a:solidFill>
                  <a:srgbClr val="040506"/>
                </a:solidFill>
                <a:latin typeface="Codec Pro ExtraBold"/>
              </a:rPr>
              <a:t>Introduction</a:t>
            </a:r>
          </a:p>
        </p:txBody>
      </p:sp>
      <p:sp>
        <p:nvSpPr>
          <p:cNvPr id="8" name="TextBox 8"/>
          <p:cNvSpPr txBox="1"/>
          <p:nvPr/>
        </p:nvSpPr>
        <p:spPr>
          <a:xfrm>
            <a:off x="387704" y="6587727"/>
            <a:ext cx="12117335" cy="3273425"/>
          </a:xfrm>
          <a:prstGeom prst="rect">
            <a:avLst/>
          </a:prstGeom>
        </p:spPr>
        <p:txBody>
          <a:bodyPr lIns="0" tIns="0" rIns="0" bIns="0" rtlCol="0" anchor="t">
            <a:spAutoFit/>
          </a:bodyPr>
          <a:lstStyle/>
          <a:p>
            <a:pPr>
              <a:lnSpc>
                <a:spcPts val="3249"/>
              </a:lnSpc>
              <a:spcBef>
                <a:spcPct val="0"/>
              </a:spcBef>
            </a:pPr>
            <a:r>
              <a:rPr lang="en-US" sz="2499" u="sng">
                <a:solidFill>
                  <a:srgbClr val="000000"/>
                </a:solidFill>
                <a:latin typeface="Open Sauce Bold"/>
              </a:rPr>
              <a:t>Exemples d'applications pratiques:</a:t>
            </a:r>
          </a:p>
          <a:p>
            <a:pPr marL="1079496" lvl="2" indent="-359832">
              <a:lnSpc>
                <a:spcPts val="3249"/>
              </a:lnSpc>
              <a:spcBef>
                <a:spcPct val="0"/>
              </a:spcBef>
              <a:buFont typeface="Arial"/>
              <a:buChar char="⚬"/>
            </a:pPr>
            <a:r>
              <a:rPr lang="en-US" sz="2499">
                <a:solidFill>
                  <a:srgbClr val="000000"/>
                </a:solidFill>
                <a:latin typeface="Open Sauce"/>
              </a:rPr>
              <a:t>Conception de systèmes de contrôle pour des manipulateurs robotiques avancés, permettant des mouvements précis et coordonnés.</a:t>
            </a:r>
          </a:p>
          <a:p>
            <a:pPr marL="1079496" lvl="2" indent="-359832">
              <a:lnSpc>
                <a:spcPts val="3249"/>
              </a:lnSpc>
              <a:spcBef>
                <a:spcPct val="0"/>
              </a:spcBef>
              <a:buFont typeface="Arial"/>
              <a:buChar char="⚬"/>
            </a:pPr>
            <a:r>
              <a:rPr lang="en-US" sz="2499">
                <a:solidFill>
                  <a:srgbClr val="000000"/>
                </a:solidFill>
                <a:latin typeface="Open Sauce"/>
              </a:rPr>
              <a:t>Développement de mécanismes de stabilisation pour les plates-formes à pendule inversé utilisées dans les transports, telles que les segways et les scooters électriques.</a:t>
            </a:r>
          </a:p>
          <a:p>
            <a:pPr>
              <a:lnSpc>
                <a:spcPts val="3249"/>
              </a:lnSpc>
              <a:spcBef>
                <a:spcPct val="0"/>
              </a:spcBef>
            </a:pPr>
            <a:endParaRPr lang="en-US" sz="2499">
              <a:solidFill>
                <a:srgbClr val="000000"/>
              </a:solidFill>
              <a:latin typeface="Open Sauc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236619" y="3709516"/>
            <a:ext cx="14394571" cy="2867967"/>
            <a:chOff x="0" y="0"/>
            <a:chExt cx="4482924" cy="893176"/>
          </a:xfrm>
        </p:grpSpPr>
        <p:sp>
          <p:nvSpPr>
            <p:cNvPr id="4" name="Freeform 4"/>
            <p:cNvSpPr/>
            <p:nvPr/>
          </p:nvSpPr>
          <p:spPr>
            <a:xfrm>
              <a:off x="0" y="0"/>
              <a:ext cx="4482924" cy="893176"/>
            </a:xfrm>
            <a:custGeom>
              <a:avLst/>
              <a:gdLst/>
              <a:ahLst/>
              <a:cxnLst/>
              <a:rect l="l" t="t" r="r" b="b"/>
              <a:pathLst>
                <a:path w="4482924" h="893176">
                  <a:moveTo>
                    <a:pt x="0" y="0"/>
                  </a:moveTo>
                  <a:lnTo>
                    <a:pt x="4482924" y="0"/>
                  </a:lnTo>
                  <a:lnTo>
                    <a:pt x="4482924" y="893176"/>
                  </a:lnTo>
                  <a:lnTo>
                    <a:pt x="0" y="893176"/>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1325870" y="3887338"/>
            <a:ext cx="11711484" cy="2302774"/>
          </a:xfrm>
          <a:prstGeom prst="rect">
            <a:avLst/>
          </a:prstGeom>
        </p:spPr>
        <p:txBody>
          <a:bodyPr lIns="0" tIns="0" rIns="0" bIns="0" rtlCol="0" anchor="t">
            <a:spAutoFit/>
          </a:bodyPr>
          <a:lstStyle/>
          <a:p>
            <a:pPr marL="0" lvl="0" indent="0" algn="ctr">
              <a:lnSpc>
                <a:spcPts val="8820"/>
              </a:lnSpc>
              <a:spcBef>
                <a:spcPct val="0"/>
              </a:spcBef>
            </a:pPr>
            <a:r>
              <a:rPr lang="en-US" sz="6391" spc="626">
                <a:solidFill>
                  <a:srgbClr val="FFFFFF"/>
                </a:solidFill>
                <a:latin typeface="Codec Pro ExtraBold"/>
              </a:rPr>
              <a:t>VIDÉO DÉMONSTRATIF DE LA SIMULATION</a:t>
            </a:r>
          </a:p>
        </p:txBody>
      </p:sp>
      <p:sp>
        <p:nvSpPr>
          <p:cNvPr id="7" name="AutoShape 7"/>
          <p:cNvSpPr/>
          <p:nvPr/>
        </p:nvSpPr>
        <p:spPr>
          <a:xfrm>
            <a:off x="15116917" y="5035455"/>
            <a:ext cx="2325535" cy="0"/>
          </a:xfrm>
          <a:prstGeom prst="line">
            <a:avLst/>
          </a:prstGeom>
          <a:ln w="161925" cap="flat">
            <a:solidFill>
              <a:srgbClr val="1C5739"/>
            </a:solidFill>
            <a:prstDash val="solid"/>
            <a:headEnd type="none" w="sm" len="sm"/>
            <a:tailEnd type="arrow" w="med" len="sm"/>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33098" y="-7642151"/>
            <a:ext cx="9348363" cy="9348363"/>
          </a:xfrm>
          <a:prstGeom prst="rect">
            <a:avLst/>
          </a:prstGeom>
        </p:spPr>
      </p:pic>
      <p:sp>
        <p:nvSpPr>
          <p:cNvPr id="4" name="TextBox 4"/>
          <p:cNvSpPr txBox="1"/>
          <p:nvPr/>
        </p:nvSpPr>
        <p:spPr>
          <a:xfrm>
            <a:off x="3814414" y="190500"/>
            <a:ext cx="10659171" cy="670179"/>
          </a:xfrm>
          <a:prstGeom prst="rect">
            <a:avLst/>
          </a:prstGeom>
        </p:spPr>
        <p:txBody>
          <a:bodyPr lIns="0" tIns="0" rIns="0" bIns="0" rtlCol="0" anchor="t">
            <a:spAutoFit/>
          </a:bodyPr>
          <a:lstStyle/>
          <a:p>
            <a:pPr marL="0" lvl="0" indent="0" algn="ctr">
              <a:lnSpc>
                <a:spcPts val="4967"/>
              </a:lnSpc>
              <a:spcBef>
                <a:spcPct val="0"/>
              </a:spcBef>
            </a:pPr>
            <a:r>
              <a:rPr lang="en-US" sz="3600" spc="352" dirty="0">
                <a:solidFill>
                  <a:srgbClr val="231F20"/>
                </a:solidFill>
                <a:latin typeface="Codec Pro ExtraBold"/>
              </a:rPr>
              <a:t>PYTHON SIMULATION</a:t>
            </a:r>
          </a:p>
        </p:txBody>
      </p:sp>
      <p:pic>
        <p:nvPicPr>
          <p:cNvPr id="5" name="DIP - Elyes KHECHINE &amp; Ayoub HEDFI &amp; Elyes CHAMEKH - Python Swing-Up Simulation - Recording">
            <a:hlinkClick r:id="" action="ppaction://media"/>
            <a:extLst>
              <a:ext uri="{FF2B5EF4-FFF2-40B4-BE49-F238E27FC236}">
                <a16:creationId xmlns:a16="http://schemas.microsoft.com/office/drawing/2014/main" id="{30DF464A-17CB-66DB-EEEA-FEB8C4ED280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49867" y="1168400"/>
            <a:ext cx="16188266" cy="9105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47127" y="8914232"/>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33098" y="-7642151"/>
            <a:ext cx="9348363" cy="9348363"/>
          </a:xfrm>
          <a:prstGeom prst="rect">
            <a:avLst/>
          </a:prstGeom>
        </p:spPr>
      </p:pic>
      <p:pic>
        <p:nvPicPr>
          <p:cNvPr id="5" name="Picture 5"/>
          <p:cNvPicPr>
            <a:picLocks noChangeAspect="1"/>
          </p:cNvPicPr>
          <p:nvPr/>
        </p:nvPicPr>
        <p:blipFill>
          <a:blip r:embed="rId5"/>
          <a:srcRect/>
          <a:stretch>
            <a:fillRect/>
          </a:stretch>
        </p:blipFill>
        <p:spPr>
          <a:xfrm>
            <a:off x="9144000" y="2750443"/>
            <a:ext cx="7605581" cy="5704186"/>
          </a:xfrm>
          <a:prstGeom prst="rect">
            <a:avLst/>
          </a:prstGeom>
        </p:spPr>
      </p:pic>
      <p:pic>
        <p:nvPicPr>
          <p:cNvPr id="6" name="Picture 6"/>
          <p:cNvPicPr>
            <a:picLocks noChangeAspect="1"/>
          </p:cNvPicPr>
          <p:nvPr/>
        </p:nvPicPr>
        <p:blipFill>
          <a:blip r:embed="rId6"/>
          <a:srcRect/>
          <a:stretch>
            <a:fillRect/>
          </a:stretch>
        </p:blipFill>
        <p:spPr>
          <a:xfrm>
            <a:off x="1028700" y="2959971"/>
            <a:ext cx="7605581" cy="5704186"/>
          </a:xfrm>
          <a:prstGeom prst="rect">
            <a:avLst/>
          </a:prstGeom>
        </p:spPr>
      </p:pic>
      <p:sp>
        <p:nvSpPr>
          <p:cNvPr id="7" name="TextBox 7"/>
          <p:cNvSpPr txBox="1"/>
          <p:nvPr/>
        </p:nvSpPr>
        <p:spPr>
          <a:xfrm>
            <a:off x="3278006" y="167121"/>
            <a:ext cx="12212129" cy="1298829"/>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SWING-UP BASÉE SUR PYTHON:</a:t>
            </a:r>
          </a:p>
          <a:p>
            <a:pPr marL="0" lvl="0" indent="0" algn="ctr">
              <a:lnSpc>
                <a:spcPts val="4967"/>
              </a:lnSpc>
              <a:spcBef>
                <a:spcPct val="0"/>
              </a:spcBef>
            </a:pPr>
            <a:r>
              <a:rPr lang="en-US" sz="3600" spc="352">
                <a:solidFill>
                  <a:srgbClr val="231F20"/>
                </a:solidFill>
                <a:latin typeface="Codec Pro ExtraBold"/>
              </a:rPr>
              <a:t>FIGURES GÉNÉRÉES PAR LA SIMULATION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47127" y="8914232"/>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33098" y="-7642151"/>
            <a:ext cx="9348363" cy="9348363"/>
          </a:xfrm>
          <a:prstGeom prst="rect">
            <a:avLst/>
          </a:prstGeom>
        </p:spPr>
      </p:pic>
      <p:sp>
        <p:nvSpPr>
          <p:cNvPr id="5" name="TextBox 5"/>
          <p:cNvSpPr txBox="1"/>
          <p:nvPr/>
        </p:nvSpPr>
        <p:spPr>
          <a:xfrm>
            <a:off x="3278006" y="344805"/>
            <a:ext cx="12212129" cy="1253490"/>
          </a:xfrm>
          <a:prstGeom prst="rect">
            <a:avLst/>
          </a:prstGeom>
        </p:spPr>
        <p:txBody>
          <a:bodyPr lIns="0" tIns="0" rIns="0" bIns="0" rtlCol="0" anchor="t">
            <a:spAutoFit/>
          </a:bodyPr>
          <a:lstStyle/>
          <a:p>
            <a:pPr marL="0" lvl="0" indent="0" algn="ctr">
              <a:lnSpc>
                <a:spcPts val="4830"/>
              </a:lnSpc>
              <a:spcBef>
                <a:spcPct val="0"/>
              </a:spcBef>
            </a:pPr>
            <a:r>
              <a:rPr lang="en-US" sz="3500" spc="343">
                <a:solidFill>
                  <a:srgbClr val="231F20"/>
                </a:solidFill>
                <a:latin typeface="Codec Pro ExtraBold"/>
              </a:rPr>
              <a:t>ANALYSE DES RÉSULTATS, AMELIORATIONS POSSIBLES ET CONCLUSION</a:t>
            </a:r>
          </a:p>
        </p:txBody>
      </p:sp>
      <p:sp>
        <p:nvSpPr>
          <p:cNvPr id="6" name="TextBox 6"/>
          <p:cNvSpPr txBox="1"/>
          <p:nvPr/>
        </p:nvSpPr>
        <p:spPr>
          <a:xfrm>
            <a:off x="853114" y="2264004"/>
            <a:ext cx="17061914" cy="7166455"/>
          </a:xfrm>
          <a:prstGeom prst="rect">
            <a:avLst/>
          </a:prstGeom>
        </p:spPr>
        <p:txBody>
          <a:bodyPr lIns="0" tIns="0" rIns="0" bIns="0" rtlCol="0" anchor="t">
            <a:spAutoFit/>
          </a:bodyPr>
          <a:lstStyle/>
          <a:p>
            <a:pPr marL="400567" lvl="1" indent="-200283">
              <a:lnSpc>
                <a:spcPts val="3172"/>
              </a:lnSpc>
              <a:buFont typeface="Arial"/>
              <a:buChar char="•"/>
            </a:pPr>
            <a:r>
              <a:rPr lang="en-US" sz="1855" spc="135">
                <a:solidFill>
                  <a:srgbClr val="231F20"/>
                </a:solidFill>
                <a:latin typeface="Open Sauce"/>
              </a:rPr>
              <a:t>En analysant les résultats de la simulation, nous observons que le chariot du double pendule inversé part de la position -1 et se déplace vers la droite jusqu'à atteindre la position +1. Pendant ce temps, le premier maillon descend de la position basse (+π rad) à la position 0, tandis que le deuxième maillon se redresse de la position 0 à la position verticale.</a:t>
            </a:r>
          </a:p>
          <a:p>
            <a:pPr>
              <a:lnSpc>
                <a:spcPts val="3172"/>
              </a:lnSpc>
            </a:pPr>
            <a:endParaRPr lang="en-US" sz="1855" spc="135">
              <a:solidFill>
                <a:srgbClr val="231F20"/>
              </a:solidFill>
              <a:latin typeface="Open Sauce"/>
            </a:endParaRPr>
          </a:p>
          <a:p>
            <a:pPr marL="400567" lvl="1" indent="-200283">
              <a:lnSpc>
                <a:spcPts val="3172"/>
              </a:lnSpc>
              <a:buFont typeface="Arial"/>
              <a:buChar char="•"/>
            </a:pPr>
            <a:r>
              <a:rPr lang="en-US" sz="1855" spc="135">
                <a:solidFill>
                  <a:srgbClr val="231F20"/>
                </a:solidFill>
                <a:latin typeface="Open Sauce"/>
              </a:rPr>
              <a:t>Les graphiques générés montrent que le contrôle de l'entrée varie au fil du temps pour équilibrer le système. La position et la vitesse du chariot, ainsi que la position et la vitesse des maillons 1 et 2, évoluent également pour atteindre une configuration d'équilibre stable. Ces résultats mettent en évidence l'efficacité de la stratégie de contrôle Swing-Up mise en œuvre dans la simulation.</a:t>
            </a:r>
          </a:p>
          <a:p>
            <a:pPr>
              <a:lnSpc>
                <a:spcPts val="3172"/>
              </a:lnSpc>
            </a:pPr>
            <a:endParaRPr lang="en-US" sz="1855" spc="135">
              <a:solidFill>
                <a:srgbClr val="231F20"/>
              </a:solidFill>
              <a:latin typeface="Open Sauce"/>
            </a:endParaRPr>
          </a:p>
          <a:p>
            <a:pPr marL="400567" lvl="1" indent="-200283">
              <a:lnSpc>
                <a:spcPts val="3172"/>
              </a:lnSpc>
              <a:buFont typeface="Arial"/>
              <a:buChar char="•"/>
            </a:pPr>
            <a:r>
              <a:rPr lang="en-US" sz="1855" spc="135">
                <a:solidFill>
                  <a:srgbClr val="231F20"/>
                </a:solidFill>
                <a:latin typeface="Open Sauce"/>
              </a:rPr>
              <a:t>Pour des améliorations futures, il serait intéressant d'ajouter des fonctionnalités supplémentaires au tableau de bord Web, telles que la possibilité de modifier les paramètres en cours d'exécution et d'explorer différentes configurations initiales et finales.</a:t>
            </a:r>
          </a:p>
          <a:p>
            <a:pPr>
              <a:lnSpc>
                <a:spcPts val="3172"/>
              </a:lnSpc>
            </a:pPr>
            <a:endParaRPr lang="en-US" sz="1855" spc="135">
              <a:solidFill>
                <a:srgbClr val="231F20"/>
              </a:solidFill>
              <a:latin typeface="Open Sauce"/>
            </a:endParaRPr>
          </a:p>
          <a:p>
            <a:pPr marL="400567" lvl="1" indent="-200283">
              <a:lnSpc>
                <a:spcPts val="3172"/>
              </a:lnSpc>
              <a:buFont typeface="Arial"/>
              <a:buChar char="•"/>
            </a:pPr>
            <a:r>
              <a:rPr lang="en-US" sz="1855" spc="135">
                <a:solidFill>
                  <a:srgbClr val="231F20"/>
                </a:solidFill>
                <a:latin typeface="Open Sauce"/>
              </a:rPr>
              <a:t>En conclusion, la simulation développée avec Python, Gekko et Matplotlib offre une approche pratique et flexible pour résoudre le problème de l'équilibrage du double pendule inversé. Elle met en évidence l'intégration des bibliothèques Python Gekko et Matplotlib, qui fournissent des fonctionnalités avancées pour la modélisation et la visualisation des systèmes dynamiques. Cette simulation peut servir d'outil d'apprentissage, de recherche et de développement de nouvelles stratégies de contrôle pour des systèmes similaires.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2148607" y="1608795"/>
            <a:ext cx="13990786" cy="8248734"/>
          </a:xfrm>
          <a:prstGeom prst="rect">
            <a:avLst/>
          </a:prstGeom>
        </p:spPr>
      </p:pic>
      <p:sp>
        <p:nvSpPr>
          <p:cNvPr id="5" name="TextBox 5"/>
          <p:cNvSpPr txBox="1"/>
          <p:nvPr/>
        </p:nvSpPr>
        <p:spPr>
          <a:xfrm>
            <a:off x="2421557" y="59680"/>
            <a:ext cx="13444886" cy="1298741"/>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LIEN ENTRE LA SIMULATION PYTHON &amp; LABVIEW:</a:t>
            </a:r>
          </a:p>
          <a:p>
            <a:pPr marL="0" lvl="0" indent="0" algn="ctr">
              <a:lnSpc>
                <a:spcPts val="4967"/>
              </a:lnSpc>
              <a:spcBef>
                <a:spcPct val="0"/>
              </a:spcBef>
            </a:pPr>
            <a:r>
              <a:rPr lang="en-US" sz="3600" spc="352">
                <a:solidFill>
                  <a:srgbClr val="231F20"/>
                </a:solidFill>
                <a:latin typeface="Codec Pro ExtraBold"/>
              </a:rPr>
              <a:t>DIAGRAMME FONCTIONNEL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1908137" y="1578170"/>
            <a:ext cx="14295590" cy="8571398"/>
          </a:xfrm>
          <a:prstGeom prst="rect">
            <a:avLst/>
          </a:prstGeom>
        </p:spPr>
      </p:pic>
      <p:sp>
        <p:nvSpPr>
          <p:cNvPr id="5" name="TextBox 5"/>
          <p:cNvSpPr txBox="1"/>
          <p:nvPr/>
        </p:nvSpPr>
        <p:spPr>
          <a:xfrm>
            <a:off x="2245564" y="31025"/>
            <a:ext cx="13796872" cy="1298741"/>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LIEN ENTRE LA SIMULATION PYTHON &amp; LABVIEW:</a:t>
            </a:r>
          </a:p>
          <a:p>
            <a:pPr marL="0" lvl="0" indent="0" algn="ctr">
              <a:lnSpc>
                <a:spcPts val="4967"/>
              </a:lnSpc>
              <a:spcBef>
                <a:spcPct val="0"/>
              </a:spcBef>
            </a:pPr>
            <a:r>
              <a:rPr lang="en-US" sz="3600" spc="352">
                <a:solidFill>
                  <a:srgbClr val="231F20"/>
                </a:solidFill>
                <a:latin typeface="Codec Pro ExtraBold"/>
              </a:rPr>
              <a:t>FACE AVANT (1)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1586010" y="1546509"/>
            <a:ext cx="14814392" cy="8740491"/>
          </a:xfrm>
          <a:prstGeom prst="rect">
            <a:avLst/>
          </a:prstGeom>
        </p:spPr>
      </p:pic>
      <p:sp>
        <p:nvSpPr>
          <p:cNvPr id="5" name="TextBox 5"/>
          <p:cNvSpPr txBox="1"/>
          <p:nvPr/>
        </p:nvSpPr>
        <p:spPr>
          <a:xfrm>
            <a:off x="2270763" y="59680"/>
            <a:ext cx="13444886" cy="1298741"/>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LIEN ENTRE LA SIMULATION PYTHON &amp; LABVIEW:</a:t>
            </a:r>
          </a:p>
          <a:p>
            <a:pPr marL="0" lvl="0" indent="0" algn="ctr">
              <a:lnSpc>
                <a:spcPts val="4967"/>
              </a:lnSpc>
              <a:spcBef>
                <a:spcPct val="0"/>
              </a:spcBef>
            </a:pPr>
            <a:r>
              <a:rPr lang="en-US" sz="3600" spc="352">
                <a:solidFill>
                  <a:srgbClr val="231F20"/>
                </a:solidFill>
                <a:latin typeface="Codec Pro ExtraBold"/>
              </a:rPr>
              <a:t>FACE AVANT (2)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33098" y="-7642151"/>
            <a:ext cx="9348363" cy="9348363"/>
          </a:xfrm>
          <a:prstGeom prst="rect">
            <a:avLst/>
          </a:prstGeom>
        </p:spPr>
      </p:pic>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2164787" y="1438424"/>
            <a:ext cx="14157721" cy="8848576"/>
          </a:xfrm>
          <a:prstGeom prst="rect">
            <a:avLst/>
          </a:prstGeom>
        </p:spPr>
      </p:pic>
      <p:sp>
        <p:nvSpPr>
          <p:cNvPr id="5" name="TextBox 5"/>
          <p:cNvSpPr txBox="1"/>
          <p:nvPr/>
        </p:nvSpPr>
        <p:spPr>
          <a:xfrm>
            <a:off x="2653895" y="-16760"/>
            <a:ext cx="12980210" cy="1253358"/>
          </a:xfrm>
          <a:prstGeom prst="rect">
            <a:avLst/>
          </a:prstGeom>
        </p:spPr>
        <p:txBody>
          <a:bodyPr lIns="0" tIns="0" rIns="0" bIns="0" rtlCol="0" anchor="t">
            <a:spAutoFit/>
          </a:bodyPr>
          <a:lstStyle/>
          <a:p>
            <a:pPr algn="ctr">
              <a:lnSpc>
                <a:spcPts val="4830"/>
              </a:lnSpc>
            </a:pPr>
            <a:r>
              <a:rPr lang="en-US" sz="3500" spc="343">
                <a:solidFill>
                  <a:srgbClr val="231F20"/>
                </a:solidFill>
                <a:latin typeface="Codec Pro ExtraBold"/>
              </a:rPr>
              <a:t>LIEN ENTRE LA SIMULATION PYTHON &amp; LABVIEW:</a:t>
            </a:r>
          </a:p>
          <a:p>
            <a:pPr marL="0" lvl="0" indent="0" algn="ctr">
              <a:lnSpc>
                <a:spcPts val="4830"/>
              </a:lnSpc>
              <a:spcBef>
                <a:spcPct val="0"/>
              </a:spcBef>
            </a:pPr>
            <a:r>
              <a:rPr lang="en-US" sz="3500" spc="343">
                <a:solidFill>
                  <a:srgbClr val="231F20"/>
                </a:solidFill>
                <a:latin typeface="Codec Pro ExtraBold"/>
              </a:rPr>
              <a:t>VIDÉO DÉMONSTRATIF</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633448" y="3447862"/>
            <a:ext cx="17021103" cy="3391276"/>
            <a:chOff x="0" y="0"/>
            <a:chExt cx="4482924" cy="893176"/>
          </a:xfrm>
        </p:grpSpPr>
        <p:sp>
          <p:nvSpPr>
            <p:cNvPr id="4" name="Freeform 4"/>
            <p:cNvSpPr/>
            <p:nvPr/>
          </p:nvSpPr>
          <p:spPr>
            <a:xfrm>
              <a:off x="0" y="0"/>
              <a:ext cx="4482924" cy="893176"/>
            </a:xfrm>
            <a:custGeom>
              <a:avLst/>
              <a:gdLst/>
              <a:ahLst/>
              <a:cxnLst/>
              <a:rect l="l" t="t" r="r" b="b"/>
              <a:pathLst>
                <a:path w="4482924" h="893176">
                  <a:moveTo>
                    <a:pt x="0" y="0"/>
                  </a:moveTo>
                  <a:lnTo>
                    <a:pt x="4482924" y="0"/>
                  </a:lnTo>
                  <a:lnTo>
                    <a:pt x="4482924" y="893176"/>
                  </a:lnTo>
                  <a:lnTo>
                    <a:pt x="0" y="893176"/>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1572093" y="3637303"/>
            <a:ext cx="15143814" cy="2907618"/>
          </a:xfrm>
          <a:prstGeom prst="rect">
            <a:avLst/>
          </a:prstGeom>
        </p:spPr>
        <p:txBody>
          <a:bodyPr lIns="0" tIns="0" rIns="0" bIns="0" rtlCol="0" anchor="t">
            <a:spAutoFit/>
          </a:bodyPr>
          <a:lstStyle/>
          <a:p>
            <a:pPr algn="ctr">
              <a:lnSpc>
                <a:spcPts val="4150"/>
              </a:lnSpc>
            </a:pPr>
            <a:r>
              <a:rPr lang="en-US" sz="3007" spc="294">
                <a:solidFill>
                  <a:srgbClr val="FFFFFF"/>
                </a:solidFill>
                <a:latin typeface="Codec Pro ExtraBold"/>
              </a:rPr>
              <a:t>SIMULATION #3: </a:t>
            </a:r>
          </a:p>
          <a:p>
            <a:pPr marL="0" lvl="0" indent="0" algn="ctr">
              <a:lnSpc>
                <a:spcPts val="6226"/>
              </a:lnSpc>
              <a:spcBef>
                <a:spcPct val="0"/>
              </a:spcBef>
            </a:pPr>
            <a:r>
              <a:rPr lang="en-US" sz="4511" spc="442">
                <a:solidFill>
                  <a:srgbClr val="FFFFFF"/>
                </a:solidFill>
                <a:latin typeface="Codec Pro ExtraBold"/>
              </a:rPr>
              <a:t>RÉGULATEUR LQR POUR UN ROBOT MODÉLISANT LE SYSTÈME PHYSIQUE DIP DANS ROS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2083457" y="1528840"/>
            <a:ext cx="14121086" cy="8796260"/>
          </a:xfrm>
          <a:prstGeom prst="rect">
            <a:avLst/>
          </a:prstGeom>
        </p:spPr>
      </p:pic>
      <p:sp>
        <p:nvSpPr>
          <p:cNvPr id="5" name="TextBox 5"/>
          <p:cNvSpPr txBox="1"/>
          <p:nvPr/>
        </p:nvSpPr>
        <p:spPr>
          <a:xfrm>
            <a:off x="3735258" y="76787"/>
            <a:ext cx="10817484" cy="1400237"/>
          </a:xfrm>
          <a:prstGeom prst="rect">
            <a:avLst/>
          </a:prstGeom>
        </p:spPr>
        <p:txBody>
          <a:bodyPr lIns="0" tIns="0" rIns="0" bIns="0" rtlCol="0" anchor="t">
            <a:spAutoFit/>
          </a:bodyPr>
          <a:lstStyle/>
          <a:p>
            <a:pPr algn="ctr">
              <a:lnSpc>
                <a:spcPts val="3620"/>
              </a:lnSpc>
            </a:pPr>
            <a:r>
              <a:rPr lang="en-US" sz="2623" spc="257" dirty="0">
                <a:solidFill>
                  <a:srgbClr val="231F20"/>
                </a:solidFill>
                <a:latin typeface="Codec Pro ExtraBold"/>
              </a:rPr>
              <a:t>RÉGULATEUR LQR POUR UN ROBOT MODÉLISANT LE SYSTÈME PHYSIQUE DIP DANS ROS:</a:t>
            </a:r>
          </a:p>
          <a:p>
            <a:pPr marL="0" lvl="0" indent="0" algn="ctr">
              <a:lnSpc>
                <a:spcPts val="3620"/>
              </a:lnSpc>
              <a:spcBef>
                <a:spcPct val="0"/>
              </a:spcBef>
            </a:pPr>
            <a:r>
              <a:rPr lang="en-US" sz="2623" spc="257" dirty="0">
                <a:solidFill>
                  <a:srgbClr val="231F20"/>
                </a:solidFill>
                <a:latin typeface="Codec Pro ExtraBold"/>
              </a:rPr>
              <a:t>SIMULATION ROS, RVIZ &amp; GAZEBO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TextBox 3"/>
          <p:cNvSpPr txBox="1"/>
          <p:nvPr/>
        </p:nvSpPr>
        <p:spPr>
          <a:xfrm>
            <a:off x="1904958" y="1777811"/>
            <a:ext cx="13066585" cy="850586"/>
          </a:xfrm>
          <a:prstGeom prst="rect">
            <a:avLst/>
          </a:prstGeom>
        </p:spPr>
        <p:txBody>
          <a:bodyPr lIns="0" tIns="0" rIns="0" bIns="0" rtlCol="0" anchor="t">
            <a:spAutoFit/>
          </a:bodyPr>
          <a:lstStyle/>
          <a:p>
            <a:pPr marL="0" lvl="0" indent="0" algn="l">
              <a:lnSpc>
                <a:spcPts val="5763"/>
              </a:lnSpc>
              <a:spcBef>
                <a:spcPct val="0"/>
              </a:spcBef>
            </a:pPr>
            <a:r>
              <a:rPr lang="en-US" sz="5821" spc="203">
                <a:solidFill>
                  <a:srgbClr val="040506"/>
                </a:solidFill>
                <a:latin typeface="Codec Pro ExtraBold"/>
              </a:rPr>
              <a:t>Pendule simple vs Pendule double</a:t>
            </a:r>
          </a:p>
        </p:txBody>
      </p:sp>
      <p:pic>
        <p:nvPicPr>
          <p:cNvPr id="4" name="Picture 4"/>
          <p:cNvPicPr>
            <a:picLocks noChangeAspect="1"/>
          </p:cNvPicPr>
          <p:nvPr/>
        </p:nvPicPr>
        <p:blipFill>
          <a:blip r:embed="rId3">
            <a:alphaModFix amt="1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973862" y="4310896"/>
            <a:ext cx="2633472" cy="411480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305814" y="-323115"/>
            <a:ext cx="8744064" cy="2511931"/>
          </a:xfrm>
          <a:prstGeom prst="rect">
            <a:avLst/>
          </a:prstGeom>
        </p:spPr>
      </p:pic>
      <p:pic>
        <p:nvPicPr>
          <p:cNvPr id="6" name="Picture 6"/>
          <p:cNvPicPr>
            <a:picLocks noChangeAspect="1"/>
          </p:cNvPicPr>
          <p:nvPr/>
        </p:nvPicPr>
        <p:blipFill>
          <a:blip r:embed="rId7"/>
          <a:srcRect/>
          <a:stretch>
            <a:fillRect/>
          </a:stretch>
        </p:blipFill>
        <p:spPr>
          <a:xfrm>
            <a:off x="8438250" y="4409855"/>
            <a:ext cx="4542029" cy="3073968"/>
          </a:xfrm>
          <a:prstGeom prst="rect">
            <a:avLst/>
          </a:prstGeom>
        </p:spPr>
      </p:pic>
      <p:pic>
        <p:nvPicPr>
          <p:cNvPr id="7" name="Picture 7"/>
          <p:cNvPicPr>
            <a:picLocks noChangeAspect="1"/>
          </p:cNvPicPr>
          <p:nvPr/>
        </p:nvPicPr>
        <p:blipFill>
          <a:blip r:embed="rId8"/>
          <a:srcRect/>
          <a:stretch>
            <a:fillRect/>
          </a:stretch>
        </p:blipFill>
        <p:spPr>
          <a:xfrm>
            <a:off x="13200917" y="3453792"/>
            <a:ext cx="4636087" cy="4375181"/>
          </a:xfrm>
          <a:prstGeom prst="rect">
            <a:avLst/>
          </a:prstGeom>
        </p:spPr>
      </p:pic>
      <p:sp>
        <p:nvSpPr>
          <p:cNvPr id="8" name="TextBox 8"/>
          <p:cNvSpPr txBox="1"/>
          <p:nvPr/>
        </p:nvSpPr>
        <p:spPr>
          <a:xfrm>
            <a:off x="674733" y="3734150"/>
            <a:ext cx="7231729" cy="4672395"/>
          </a:xfrm>
          <a:prstGeom prst="rect">
            <a:avLst/>
          </a:prstGeom>
        </p:spPr>
        <p:txBody>
          <a:bodyPr lIns="0" tIns="0" rIns="0" bIns="0" rtlCol="0" anchor="t">
            <a:spAutoFit/>
          </a:bodyPr>
          <a:lstStyle/>
          <a:p>
            <a:pPr>
              <a:lnSpc>
                <a:spcPts val="3139"/>
              </a:lnSpc>
            </a:pPr>
            <a:r>
              <a:rPr lang="en-US" sz="2274" spc="222">
                <a:solidFill>
                  <a:srgbClr val="231F20"/>
                </a:solidFill>
                <a:latin typeface="Open Sauce"/>
              </a:rPr>
              <a:t>La principale différence entre un double pendule inversé et un pendule inversé simple est leur complexité et leur comportement.</a:t>
            </a:r>
          </a:p>
          <a:p>
            <a:pPr>
              <a:lnSpc>
                <a:spcPts val="3139"/>
              </a:lnSpc>
            </a:pPr>
            <a:endParaRPr lang="en-US" sz="2274" spc="222">
              <a:solidFill>
                <a:srgbClr val="231F20"/>
              </a:solidFill>
              <a:latin typeface="Open Sauce"/>
            </a:endParaRPr>
          </a:p>
          <a:p>
            <a:pPr marL="0" lvl="0" indent="0">
              <a:lnSpc>
                <a:spcPts val="3139"/>
              </a:lnSpc>
              <a:spcBef>
                <a:spcPct val="0"/>
              </a:spcBef>
            </a:pPr>
            <a:r>
              <a:rPr lang="en-US" sz="2274" spc="222">
                <a:solidFill>
                  <a:srgbClr val="231F20"/>
                </a:solidFill>
                <a:latin typeface="Open Sauce"/>
              </a:rPr>
              <a:t>Alors qu'un pendule inversé simple peut être stabilisé à l'aide de techniques de commande simples, la stabilisation d'un double pendule inversé nécessite des méthodes de commande plus avancées en raison de son comportement hautement non linéaire et chaotique.</a:t>
            </a:r>
          </a:p>
        </p:txBody>
      </p:sp>
      <p:sp>
        <p:nvSpPr>
          <p:cNvPr id="9" name="TextBox 9"/>
          <p:cNvSpPr txBox="1"/>
          <p:nvPr/>
        </p:nvSpPr>
        <p:spPr>
          <a:xfrm>
            <a:off x="13648737" y="8397121"/>
            <a:ext cx="4466679"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Pendule double inversée</a:t>
            </a:r>
          </a:p>
        </p:txBody>
      </p:sp>
      <p:sp>
        <p:nvSpPr>
          <p:cNvPr id="10" name="TextBox 10"/>
          <p:cNvSpPr txBox="1"/>
          <p:nvPr/>
        </p:nvSpPr>
        <p:spPr>
          <a:xfrm>
            <a:off x="8513600" y="8397121"/>
            <a:ext cx="4466679"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Pendule simple inversée</a:t>
            </a:r>
          </a:p>
        </p:txBody>
      </p:sp>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882076" y="-2057400"/>
            <a:ext cx="4114800" cy="41148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647127" y="8914232"/>
            <a:ext cx="4687320" cy="468732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833098" y="-7642151"/>
            <a:ext cx="9348363" cy="9348363"/>
          </a:xfrm>
          <a:prstGeom prst="rect">
            <a:avLst/>
          </a:prstGeom>
        </p:spPr>
      </p:pic>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2169140" y="1706211"/>
            <a:ext cx="13729262" cy="8580789"/>
          </a:xfrm>
          <a:prstGeom prst="rect">
            <a:avLst/>
          </a:prstGeom>
        </p:spPr>
      </p:pic>
      <p:sp>
        <p:nvSpPr>
          <p:cNvPr id="6" name="TextBox 6"/>
          <p:cNvSpPr txBox="1"/>
          <p:nvPr/>
        </p:nvSpPr>
        <p:spPr>
          <a:xfrm>
            <a:off x="3262223" y="33697"/>
            <a:ext cx="11256546" cy="1575724"/>
          </a:xfrm>
          <a:prstGeom prst="rect">
            <a:avLst/>
          </a:prstGeom>
        </p:spPr>
        <p:txBody>
          <a:bodyPr lIns="0" tIns="0" rIns="0" bIns="0" rtlCol="0" anchor="t">
            <a:spAutoFit/>
          </a:bodyPr>
          <a:lstStyle/>
          <a:p>
            <a:pPr algn="ctr">
              <a:lnSpc>
                <a:spcPts val="4077"/>
              </a:lnSpc>
            </a:pPr>
            <a:r>
              <a:rPr lang="en-US" sz="2954" spc="289">
                <a:solidFill>
                  <a:srgbClr val="231F20"/>
                </a:solidFill>
                <a:latin typeface="Codec Pro ExtraBold"/>
              </a:rPr>
              <a:t>RÉGULATEUR LQR POUR UN ROBOT MODÉLISANT LE SYSTÈME PHYSIQUE DIP DANS ROS:</a:t>
            </a:r>
          </a:p>
          <a:p>
            <a:pPr marL="0" lvl="0" indent="0" algn="ctr">
              <a:lnSpc>
                <a:spcPts val="4077"/>
              </a:lnSpc>
              <a:spcBef>
                <a:spcPct val="0"/>
              </a:spcBef>
            </a:pPr>
            <a:r>
              <a:rPr lang="en-US" sz="2954" spc="289">
                <a:solidFill>
                  <a:srgbClr val="231F20"/>
                </a:solidFill>
                <a:latin typeface="Codec Pro ExtraBold"/>
              </a:rPr>
              <a:t> VIDÉO DÉMONSTRATIF</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047271" y="9097631"/>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33098" y="-7642151"/>
            <a:ext cx="9348363" cy="9348363"/>
          </a:xfrm>
          <a:prstGeom prst="rect">
            <a:avLst/>
          </a:prstGeom>
        </p:spPr>
      </p:pic>
      <p:sp>
        <p:nvSpPr>
          <p:cNvPr id="5" name="TextBox 5"/>
          <p:cNvSpPr txBox="1"/>
          <p:nvPr/>
        </p:nvSpPr>
        <p:spPr>
          <a:xfrm>
            <a:off x="3278006" y="167121"/>
            <a:ext cx="12212129" cy="1298829"/>
          </a:xfrm>
          <a:prstGeom prst="rect">
            <a:avLst/>
          </a:prstGeom>
        </p:spPr>
        <p:txBody>
          <a:bodyPr lIns="0" tIns="0" rIns="0" bIns="0" rtlCol="0" anchor="t">
            <a:spAutoFit/>
          </a:bodyPr>
          <a:lstStyle/>
          <a:p>
            <a:pPr marL="0" lvl="0" indent="0" algn="ctr">
              <a:lnSpc>
                <a:spcPts val="4967"/>
              </a:lnSpc>
              <a:spcBef>
                <a:spcPct val="0"/>
              </a:spcBef>
            </a:pPr>
            <a:r>
              <a:rPr lang="en-US" sz="3600" spc="352">
                <a:solidFill>
                  <a:srgbClr val="231F20"/>
                </a:solidFill>
                <a:latin typeface="Codec Pro ExtraBold"/>
              </a:rPr>
              <a:t>ANALYSE DES RÉSULTATS, AMÉLIORATIONS POSSIBLES ET CONCLUSION</a:t>
            </a:r>
          </a:p>
        </p:txBody>
      </p:sp>
      <p:sp>
        <p:nvSpPr>
          <p:cNvPr id="6" name="TextBox 6"/>
          <p:cNvSpPr txBox="1"/>
          <p:nvPr/>
        </p:nvSpPr>
        <p:spPr>
          <a:xfrm>
            <a:off x="1136387" y="1850291"/>
            <a:ext cx="16289640" cy="8084284"/>
          </a:xfrm>
          <a:prstGeom prst="rect">
            <a:avLst/>
          </a:prstGeom>
        </p:spPr>
        <p:txBody>
          <a:bodyPr lIns="0" tIns="0" rIns="0" bIns="0" rtlCol="0" anchor="t">
            <a:spAutoFit/>
          </a:bodyPr>
          <a:lstStyle/>
          <a:p>
            <a:pPr marL="357388" lvl="1" indent="-178694">
              <a:lnSpc>
                <a:spcPts val="2830"/>
              </a:lnSpc>
              <a:buFont typeface="Arial"/>
              <a:buChar char="•"/>
            </a:pPr>
            <a:r>
              <a:rPr lang="en-US" sz="1655" spc="120">
                <a:solidFill>
                  <a:srgbClr val="231F20"/>
                </a:solidFill>
                <a:latin typeface="Open Sauce"/>
              </a:rPr>
              <a:t>Lors de la simulation dans Gazebo, les maillons supérieurs du robot oscillent et ne parviennent pas à se stabiliser en position de balancement malgré l'utilisation du régulateur LQR. La cause de cette difficulté peut être liée à des paramètres mal réglés, des erreurs de modélisation ou une précision insuffisante du régulateur. Néanmoins, la plateforme de simulation offre une flexibilité considérable pour choisir l'environnement et les paramètres physiques des articulations, et la métrique de performance gazebo real_time_factor permet d'évaluer la stabilité du système en montrant ses oscillations.</a:t>
            </a:r>
          </a:p>
          <a:p>
            <a:pPr>
              <a:lnSpc>
                <a:spcPts val="2830"/>
              </a:lnSpc>
            </a:pPr>
            <a:endParaRPr lang="en-US" sz="1655" spc="120">
              <a:solidFill>
                <a:srgbClr val="231F20"/>
              </a:solidFill>
              <a:latin typeface="Open Sauce"/>
            </a:endParaRPr>
          </a:p>
          <a:p>
            <a:pPr marL="357388" lvl="1" indent="-178694">
              <a:lnSpc>
                <a:spcPts val="2830"/>
              </a:lnSpc>
              <a:buFont typeface="Arial"/>
              <a:buChar char="•"/>
            </a:pPr>
            <a:r>
              <a:rPr lang="en-US" sz="1655" spc="120">
                <a:solidFill>
                  <a:srgbClr val="231F20"/>
                </a:solidFill>
                <a:latin typeface="Open Sauce"/>
              </a:rPr>
              <a:t>Malgré les difficultés rencontrées, cette simulation a été précieuse pour évaluer le comportement du système dans un environnement virtuel réaliste et mettre en évidence les défis associés à la régulation d'un système instable. L'incapacité à stabiliser les maillons supérieurs en position de balancement souligne la nécessité d'améliorer le régulateur LQR et d'optimiser les réglages du modèle pour obtenir de meilleures performances.</a:t>
            </a:r>
          </a:p>
          <a:p>
            <a:pPr>
              <a:lnSpc>
                <a:spcPts val="2830"/>
              </a:lnSpc>
            </a:pPr>
            <a:endParaRPr lang="en-US" sz="1655" spc="120">
              <a:solidFill>
                <a:srgbClr val="231F20"/>
              </a:solidFill>
              <a:latin typeface="Open Sauce"/>
            </a:endParaRPr>
          </a:p>
          <a:p>
            <a:pPr marL="357388" lvl="1" indent="-178694">
              <a:lnSpc>
                <a:spcPts val="2830"/>
              </a:lnSpc>
              <a:buFont typeface="Arial"/>
              <a:buChar char="•"/>
            </a:pPr>
            <a:r>
              <a:rPr lang="en-US" sz="1655" spc="120">
                <a:solidFill>
                  <a:srgbClr val="231F20"/>
                </a:solidFill>
                <a:latin typeface="Open Sauce"/>
              </a:rPr>
              <a:t>Plusieurs axes d'amélioration peuvent être envisagés pour améliorer les résultats de la simulation. Il serait pertinent d'analyser en détail les paramètres du régulateur LQR, d'ajuster les gains, les limites et les poids des différentes composantes du système. Une étude approfondie de la modélisation physique et de l'interaction des articulations permettrait d'obtenir une représentation plus précise du système réel. L'utilisation de techniques de contrôle avancées telles que le modèle prédictif, l'apprentissage par renforcement ou l'optimisation numérique pourrait également ouvrir de nouvelles perspectives pour la stabilisation du double pendule inversé sur un chariot.</a:t>
            </a:r>
          </a:p>
          <a:p>
            <a:pPr>
              <a:lnSpc>
                <a:spcPts val="2830"/>
              </a:lnSpc>
            </a:pPr>
            <a:endParaRPr lang="en-US" sz="1655" spc="120">
              <a:solidFill>
                <a:srgbClr val="231F20"/>
              </a:solidFill>
              <a:latin typeface="Open Sauce"/>
            </a:endParaRPr>
          </a:p>
          <a:p>
            <a:pPr marL="357388" lvl="1" indent="-178694">
              <a:lnSpc>
                <a:spcPts val="2830"/>
              </a:lnSpc>
              <a:buFont typeface="Arial"/>
              <a:buChar char="•"/>
            </a:pPr>
            <a:r>
              <a:rPr lang="en-US" sz="1655" spc="120">
                <a:solidFill>
                  <a:srgbClr val="231F20"/>
                </a:solidFill>
                <a:latin typeface="Open Sauce"/>
              </a:rPr>
              <a:t>En conclusion, cette simulation physique d'un régulateur LQR pour le système du double pendule inversé sur un chariot, réalisée dans le cadre de ROS et Gazebo, met en évidence les défis auxquels on peut être confronté lors de la régulation d'un système instable. Bien que la stabilisation en position de balancement n'ait pas été atteinte, cette expérience permet d'évaluer le comportement du système dans un environnement virtuel réaliste et identifie les axes d'amélioration potentiels. Il est essentiel de poursuivre les recherches et de développer des approches de contrôle plus sophistiquées pour surmonter les difficultés posées par les systèmes instables.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633448" y="3447862"/>
            <a:ext cx="17021103" cy="3391276"/>
            <a:chOff x="0" y="0"/>
            <a:chExt cx="4482924" cy="893176"/>
          </a:xfrm>
        </p:grpSpPr>
        <p:sp>
          <p:nvSpPr>
            <p:cNvPr id="4" name="Freeform 4"/>
            <p:cNvSpPr/>
            <p:nvPr/>
          </p:nvSpPr>
          <p:spPr>
            <a:xfrm>
              <a:off x="0" y="0"/>
              <a:ext cx="4482924" cy="893176"/>
            </a:xfrm>
            <a:custGeom>
              <a:avLst/>
              <a:gdLst/>
              <a:ahLst/>
              <a:cxnLst/>
              <a:rect l="l" t="t" r="r" b="b"/>
              <a:pathLst>
                <a:path w="4482924" h="893176">
                  <a:moveTo>
                    <a:pt x="0" y="0"/>
                  </a:moveTo>
                  <a:lnTo>
                    <a:pt x="4482924" y="0"/>
                  </a:lnTo>
                  <a:lnTo>
                    <a:pt x="4482924" y="893176"/>
                  </a:lnTo>
                  <a:lnTo>
                    <a:pt x="0" y="893176"/>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1988636" y="3598226"/>
            <a:ext cx="13911846" cy="2985773"/>
          </a:xfrm>
          <a:prstGeom prst="rect">
            <a:avLst/>
          </a:prstGeom>
        </p:spPr>
        <p:txBody>
          <a:bodyPr lIns="0" tIns="0" rIns="0" bIns="0" rtlCol="0" anchor="t">
            <a:spAutoFit/>
          </a:bodyPr>
          <a:lstStyle/>
          <a:p>
            <a:pPr algn="ctr">
              <a:lnSpc>
                <a:spcPts val="3908"/>
              </a:lnSpc>
            </a:pPr>
            <a:r>
              <a:rPr lang="en-US" sz="2832" spc="277">
                <a:solidFill>
                  <a:srgbClr val="FFFFFF"/>
                </a:solidFill>
                <a:latin typeface="Codec Pro ExtraBold"/>
              </a:rPr>
              <a:t>SIMULATION #4:</a:t>
            </a:r>
          </a:p>
          <a:p>
            <a:pPr marL="0" lvl="0" indent="0" algn="ctr">
              <a:lnSpc>
                <a:spcPts val="6514"/>
              </a:lnSpc>
              <a:spcBef>
                <a:spcPct val="0"/>
              </a:spcBef>
            </a:pPr>
            <a:r>
              <a:rPr lang="en-US" sz="4720" spc="462">
                <a:solidFill>
                  <a:srgbClr val="FFFFFF"/>
                </a:solidFill>
                <a:latin typeface="Codec Pro ExtraBold"/>
              </a:rPr>
              <a:t>APPRENTISSAGE PAR RENFORCEMENT - RECHERCHE DE STRATÉGIES DE HAUTE QUALITÉ POUR LE SYSTÈME DIP</a:t>
            </a:r>
          </a:p>
        </p:txBody>
      </p:sp>
      <p:sp>
        <p:nvSpPr>
          <p:cNvPr id="7" name="TextBox 7"/>
          <p:cNvSpPr txBox="1"/>
          <p:nvPr/>
        </p:nvSpPr>
        <p:spPr>
          <a:xfrm>
            <a:off x="633448" y="9205841"/>
            <a:ext cx="13734572" cy="1081159"/>
          </a:xfrm>
          <a:prstGeom prst="rect">
            <a:avLst/>
          </a:prstGeom>
        </p:spPr>
        <p:txBody>
          <a:bodyPr lIns="0" tIns="0" rIns="0" bIns="0" rtlCol="0" anchor="t">
            <a:spAutoFit/>
          </a:bodyPr>
          <a:lstStyle/>
          <a:p>
            <a:pPr algn="just">
              <a:lnSpc>
                <a:spcPts val="1455"/>
              </a:lnSpc>
            </a:pPr>
            <a:r>
              <a:rPr lang="en-US" sz="1119">
                <a:solidFill>
                  <a:srgbClr val="231F20"/>
                </a:solidFill>
                <a:latin typeface="Open Sauce Bold Italics"/>
              </a:rPr>
              <a:t>Référence(s):</a:t>
            </a:r>
          </a:p>
          <a:p>
            <a:pPr marL="241670" lvl="1" indent="-120835" algn="just">
              <a:lnSpc>
                <a:spcPts val="1455"/>
              </a:lnSpc>
              <a:buFont typeface="Arial"/>
              <a:buChar char="•"/>
            </a:pPr>
            <a:r>
              <a:rPr lang="en-US" sz="1119">
                <a:solidFill>
                  <a:srgbClr val="231F20"/>
                </a:solidFill>
                <a:latin typeface="Open Sauce Italics"/>
              </a:rPr>
              <a:t>Inverted Double pendulum: https://github.com/Julien-Gustin/Inverted-Double-pendulum</a:t>
            </a:r>
          </a:p>
          <a:p>
            <a:pPr marL="241670" lvl="1" indent="-120835" algn="just">
              <a:lnSpc>
                <a:spcPts val="1455"/>
              </a:lnSpc>
              <a:buFont typeface="Arial"/>
              <a:buChar char="•"/>
            </a:pPr>
            <a:r>
              <a:rPr lang="en-US" sz="1119">
                <a:solidFill>
                  <a:srgbClr val="231F20"/>
                </a:solidFill>
                <a:latin typeface="Open Sauce Italics"/>
              </a:rPr>
              <a:t>Université de Liège - Julien Gustin, Joachim Houyon - Searching High-Qaulity Policies to Control an Unstable Physical System: https://drive.google.com/file/d/1ZZP9JLJm16gNSK-q3P0HJkgEw7KP5H6O/view?usp=sharing</a:t>
            </a:r>
          </a:p>
          <a:p>
            <a:pPr marL="241670" lvl="1" indent="-120835" algn="just">
              <a:lnSpc>
                <a:spcPts val="1455"/>
              </a:lnSpc>
              <a:buFont typeface="Arial"/>
              <a:buChar char="•"/>
            </a:pPr>
            <a:r>
              <a:rPr lang="en-US" sz="1119">
                <a:solidFill>
                  <a:srgbClr val="231F20"/>
                </a:solidFill>
                <a:latin typeface="Open Sauce Italics"/>
              </a:rPr>
              <a:t>Google Deepmind. "Continuous control with deep reinforcement learning". : https://arxiv.org/pdf/1509.02971.pdf (pages 2, 4, 8).</a:t>
            </a:r>
          </a:p>
          <a:p>
            <a:pPr algn="just">
              <a:lnSpc>
                <a:spcPts val="1455"/>
              </a:lnSpc>
            </a:pPr>
            <a:endParaRPr lang="en-US" sz="1119">
              <a:solidFill>
                <a:srgbClr val="231F20"/>
              </a:solidFill>
              <a:latin typeface="Open Sauce Itali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23753" y="9258300"/>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13368" y="-6990539"/>
            <a:ext cx="9348363" cy="9348363"/>
          </a:xfrm>
          <a:prstGeom prst="rect">
            <a:avLst/>
          </a:prstGeom>
        </p:spPr>
      </p:pic>
      <p:sp>
        <p:nvSpPr>
          <p:cNvPr id="5" name="TextBox 5"/>
          <p:cNvSpPr txBox="1"/>
          <p:nvPr/>
        </p:nvSpPr>
        <p:spPr>
          <a:xfrm>
            <a:off x="419652" y="3272483"/>
            <a:ext cx="16847171" cy="6665854"/>
          </a:xfrm>
          <a:prstGeom prst="rect">
            <a:avLst/>
          </a:prstGeom>
        </p:spPr>
        <p:txBody>
          <a:bodyPr lIns="0" tIns="0" rIns="0" bIns="0" rtlCol="0" anchor="t">
            <a:spAutoFit/>
          </a:bodyPr>
          <a:lstStyle/>
          <a:p>
            <a:pPr marL="465335" lvl="1" indent="-232668" algn="just">
              <a:lnSpc>
                <a:spcPts val="2974"/>
              </a:lnSpc>
              <a:buFont typeface="Arial"/>
              <a:buChar char="•"/>
            </a:pPr>
            <a:r>
              <a:rPr lang="en-US" sz="2155" spc="211">
                <a:solidFill>
                  <a:srgbClr val="231F20"/>
                </a:solidFill>
                <a:latin typeface="Open Sauce"/>
              </a:rPr>
              <a:t>Dans cette section, nous avons utilisé un environnement de simulation de notre système en utilisant les bibliothèques OpenAI Gym et PyBulletGym. L'objectif principal de ce programme est de permettre l'entraînement d'un modèle d'apprentissage par renforcement pour trouver la commande optimale stabilisant le système DIP.</a:t>
            </a:r>
          </a:p>
          <a:p>
            <a:pPr algn="just">
              <a:lnSpc>
                <a:spcPts val="2974"/>
              </a:lnSpc>
            </a:pPr>
            <a:endParaRPr lang="en-US" sz="2155" spc="211">
              <a:solidFill>
                <a:srgbClr val="231F20"/>
              </a:solidFill>
              <a:latin typeface="Open Sauce"/>
            </a:endParaRPr>
          </a:p>
          <a:p>
            <a:pPr marL="465335" lvl="1" indent="-232668" algn="just">
              <a:lnSpc>
                <a:spcPts val="2974"/>
              </a:lnSpc>
              <a:buFont typeface="Arial"/>
              <a:buChar char="•"/>
            </a:pPr>
            <a:r>
              <a:rPr lang="en-US" sz="2155" spc="211">
                <a:solidFill>
                  <a:srgbClr val="231F20"/>
                </a:solidFill>
                <a:latin typeface="Open Sauce"/>
              </a:rPr>
              <a:t>Le programme offre à l'utilisateur la possibilité de choisir parmi différents algorithmes, tels que le Deep Deterministic Policy Gradient (DDPG), le Deep Q-learning (DQL) et la Fitted Q-iteration (FQI). Ces méthodes d'apprentissage par renforcement utilisent des réseaux neuronaux et des fonctions de valeur pour apprendre de l'environnement et optimiser la politique de contrôle.</a:t>
            </a:r>
          </a:p>
          <a:p>
            <a:pPr algn="just">
              <a:lnSpc>
                <a:spcPts val="2974"/>
              </a:lnSpc>
            </a:pPr>
            <a:endParaRPr lang="en-US" sz="2155" spc="211">
              <a:solidFill>
                <a:srgbClr val="231F20"/>
              </a:solidFill>
              <a:latin typeface="Open Sauce"/>
            </a:endParaRPr>
          </a:p>
          <a:p>
            <a:pPr marL="465335" lvl="1" indent="-232668" algn="just">
              <a:lnSpc>
                <a:spcPts val="2974"/>
              </a:lnSpc>
              <a:buFont typeface="Arial"/>
              <a:buChar char="•"/>
            </a:pPr>
            <a:r>
              <a:rPr lang="en-US" sz="2155" spc="211">
                <a:solidFill>
                  <a:srgbClr val="231F20"/>
                </a:solidFill>
                <a:latin typeface="Open Sauce"/>
              </a:rPr>
              <a:t>De plus, l'utilisateur peut ajuster certains paramètres tels que le gamma, les échantillons et les actions. Ces paramètres influencent le taux d'apprentissage, le nombre de points de données et le nombre d'actions discrètes utilisés par les algorithmes. Le programme offre également la possibilité de charger un modèle pré-entraîné du double pendule et de visualiser sa performance.</a:t>
            </a:r>
          </a:p>
          <a:p>
            <a:pPr algn="just">
              <a:lnSpc>
                <a:spcPts val="2974"/>
              </a:lnSpc>
            </a:pPr>
            <a:endParaRPr lang="en-US" sz="2155" spc="211">
              <a:solidFill>
                <a:srgbClr val="231F20"/>
              </a:solidFill>
              <a:latin typeface="Open Sauce"/>
            </a:endParaRPr>
          </a:p>
          <a:p>
            <a:pPr marL="465335" lvl="1" indent="-232668" algn="just">
              <a:lnSpc>
                <a:spcPts val="2974"/>
              </a:lnSpc>
              <a:buFont typeface="Arial"/>
              <a:buChar char="•"/>
            </a:pPr>
            <a:r>
              <a:rPr lang="en-US" sz="2155" spc="211">
                <a:solidFill>
                  <a:srgbClr val="231F20"/>
                </a:solidFill>
                <a:latin typeface="Open Sauce"/>
              </a:rPr>
              <a:t>Grâce à cette approche, nous sommes en mesure d'explorer et d'expérimenter différentes stratégies de contrôle pour le double pendule inversé. Cela démontre notre capacité à appliquer les concepts théoriques à des systèmes réels et à repousser les limites de notre projet.</a:t>
            </a:r>
          </a:p>
        </p:txBody>
      </p:sp>
      <p:sp>
        <p:nvSpPr>
          <p:cNvPr id="6" name="TextBox 6"/>
          <p:cNvSpPr txBox="1"/>
          <p:nvPr/>
        </p:nvSpPr>
        <p:spPr>
          <a:xfrm>
            <a:off x="3360431" y="193267"/>
            <a:ext cx="11256546" cy="1575615"/>
          </a:xfrm>
          <a:prstGeom prst="rect">
            <a:avLst/>
          </a:prstGeom>
        </p:spPr>
        <p:txBody>
          <a:bodyPr lIns="0" tIns="0" rIns="0" bIns="0" rtlCol="0" anchor="t">
            <a:spAutoFit/>
          </a:bodyPr>
          <a:lstStyle/>
          <a:p>
            <a:pPr algn="ctr">
              <a:lnSpc>
                <a:spcPts val="4077"/>
              </a:lnSpc>
            </a:pPr>
            <a:r>
              <a:rPr lang="en-US" sz="2954" spc="289">
                <a:solidFill>
                  <a:srgbClr val="231F20"/>
                </a:solidFill>
                <a:latin typeface="Codec Pro ExtraBold"/>
              </a:rPr>
              <a:t>APPRENTISSAGE PAR RENFORCEMENT:</a:t>
            </a:r>
          </a:p>
          <a:p>
            <a:pPr marL="0" lvl="0" indent="0" algn="ctr">
              <a:lnSpc>
                <a:spcPts val="4077"/>
              </a:lnSpc>
              <a:spcBef>
                <a:spcPct val="0"/>
              </a:spcBef>
            </a:pPr>
            <a:r>
              <a:rPr lang="en-US" sz="2954" spc="289">
                <a:solidFill>
                  <a:srgbClr val="231F20"/>
                </a:solidFill>
                <a:latin typeface="Codec Pro ExtraBold"/>
              </a:rPr>
              <a:t>RECHERCHE DE STRATÉGIES DE HAUTE QUALITÉ POUR LE SYSTÈME DIP</a:t>
            </a:r>
          </a:p>
        </p:txBody>
      </p:sp>
      <p:sp>
        <p:nvSpPr>
          <p:cNvPr id="7" name="TextBox 7"/>
          <p:cNvSpPr txBox="1"/>
          <p:nvPr/>
        </p:nvSpPr>
        <p:spPr>
          <a:xfrm>
            <a:off x="419652" y="2504146"/>
            <a:ext cx="7460427" cy="541984"/>
          </a:xfrm>
          <a:prstGeom prst="rect">
            <a:avLst/>
          </a:prstGeom>
        </p:spPr>
        <p:txBody>
          <a:bodyPr lIns="0" tIns="0" rIns="0" bIns="0" rtlCol="0" anchor="t">
            <a:spAutoFit/>
          </a:bodyPr>
          <a:lstStyle/>
          <a:p>
            <a:pPr marL="0" lvl="0" indent="0">
              <a:lnSpc>
                <a:spcPts val="4077"/>
              </a:lnSpc>
              <a:spcBef>
                <a:spcPct val="0"/>
              </a:spcBef>
            </a:pPr>
            <a:r>
              <a:rPr lang="en-US" sz="2954" spc="289">
                <a:solidFill>
                  <a:srgbClr val="231F20"/>
                </a:solidFill>
                <a:latin typeface="Codec Pro ExtraBold"/>
              </a:rPr>
              <a:t>INTRODUCTION ET OBJECTIFS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23753" y="9258300"/>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44239" y="-6774217"/>
            <a:ext cx="9348363" cy="9348363"/>
          </a:xfrm>
          <a:prstGeom prst="rect">
            <a:avLst/>
          </a:prstGeom>
        </p:spPr>
      </p:pic>
      <p:pic>
        <p:nvPicPr>
          <p:cNvPr id="5" name="Picture 5"/>
          <p:cNvPicPr>
            <a:picLocks noChangeAspect="1"/>
          </p:cNvPicPr>
          <p:nvPr/>
        </p:nvPicPr>
        <p:blipFill>
          <a:blip r:embed="rId5"/>
          <a:srcRect/>
          <a:stretch>
            <a:fillRect/>
          </a:stretch>
        </p:blipFill>
        <p:spPr>
          <a:xfrm>
            <a:off x="12929926" y="3491009"/>
            <a:ext cx="4914466" cy="4421258"/>
          </a:xfrm>
          <a:prstGeom prst="rect">
            <a:avLst/>
          </a:prstGeom>
        </p:spPr>
      </p:pic>
      <p:sp>
        <p:nvSpPr>
          <p:cNvPr id="6" name="TextBox 6"/>
          <p:cNvSpPr txBox="1"/>
          <p:nvPr/>
        </p:nvSpPr>
        <p:spPr>
          <a:xfrm>
            <a:off x="407134" y="3259125"/>
            <a:ext cx="12522792" cy="6387551"/>
          </a:xfrm>
          <a:prstGeom prst="rect">
            <a:avLst/>
          </a:prstGeom>
        </p:spPr>
        <p:txBody>
          <a:bodyPr lIns="0" tIns="0" rIns="0" bIns="0" rtlCol="0" anchor="t">
            <a:spAutoFit/>
          </a:bodyPr>
          <a:lstStyle/>
          <a:p>
            <a:pPr marL="377518" lvl="1" indent="-188759">
              <a:lnSpc>
                <a:spcPts val="2413"/>
              </a:lnSpc>
              <a:buFont typeface="Arial"/>
              <a:buChar char="•"/>
            </a:pPr>
            <a:r>
              <a:rPr lang="en-US" sz="1748" spc="171">
                <a:solidFill>
                  <a:srgbClr val="231F20"/>
                </a:solidFill>
                <a:latin typeface="Open Sauce"/>
              </a:rPr>
              <a:t>Le Deep Deterministic Policy Gradient (DDPG) est un algorithme d'apprentissage qui utilise deux fonctions paramétrées : une fonction Q(s, a|θ^Q) et une politique μ(s, θ^μ), où θ^Q et θ^μ sont les paramètres respectifs de la fonction Q et de la politique. La fonction Q est également appelée le "critique", tandis que la politique est appelée l'"acteur".</a:t>
            </a:r>
          </a:p>
          <a:p>
            <a:pPr marL="377518" lvl="1" indent="-188759">
              <a:lnSpc>
                <a:spcPts val="2413"/>
              </a:lnSpc>
              <a:buFont typeface="Arial"/>
              <a:buChar char="•"/>
            </a:pPr>
            <a:r>
              <a:rPr lang="en-US" sz="1748" spc="171">
                <a:solidFill>
                  <a:srgbClr val="231F20"/>
                </a:solidFill>
                <a:latin typeface="Open Sauce"/>
              </a:rPr>
              <a:t>DDPG est un algorithme d'apprentissage hors politique, ce qui signifie que l'amélioration de la politique apprise dépend d'une autre politique pour la sélection des actions. De plus, DDPG est spécifiquement conçu pour les espaces d'action continus. Cependant, étant donné que DDPG utilise des approximations de fonctions non linéaires, il n'y a aucune garantie de convergence.</a:t>
            </a:r>
          </a:p>
          <a:p>
            <a:pPr marL="377518" lvl="1" indent="-188759">
              <a:lnSpc>
                <a:spcPts val="2413"/>
              </a:lnSpc>
              <a:buFont typeface="Arial"/>
              <a:buChar char="•"/>
            </a:pPr>
            <a:r>
              <a:rPr lang="en-US" sz="1748" spc="171">
                <a:solidFill>
                  <a:srgbClr val="231F20"/>
                </a:solidFill>
                <a:latin typeface="Open Sauce"/>
              </a:rPr>
              <a:t>Étant donné un ensemble de transitions D, l'apprentissage de la fonction Q se fait en minimisant la fonction d'erreur moyenne quadratique de Bellman (MBSE):</a:t>
            </a:r>
          </a:p>
          <a:p>
            <a:pPr>
              <a:lnSpc>
                <a:spcPts val="2413"/>
              </a:lnSpc>
            </a:pPr>
            <a:endParaRPr lang="en-US" sz="1748" spc="171">
              <a:solidFill>
                <a:srgbClr val="231F20"/>
              </a:solidFill>
              <a:latin typeface="Open Sauce"/>
            </a:endParaRPr>
          </a:p>
          <a:p>
            <a:pPr>
              <a:lnSpc>
                <a:spcPts val="2413"/>
              </a:lnSpc>
            </a:pPr>
            <a:endParaRPr lang="en-US" sz="1748" spc="171">
              <a:solidFill>
                <a:srgbClr val="231F20"/>
              </a:solidFill>
              <a:latin typeface="Open Sauce"/>
            </a:endParaRPr>
          </a:p>
          <a:p>
            <a:pPr>
              <a:lnSpc>
                <a:spcPts val="2413"/>
              </a:lnSpc>
            </a:pPr>
            <a:r>
              <a:rPr lang="en-US" sz="1748" spc="171">
                <a:solidFill>
                  <a:srgbClr val="231F20"/>
                </a:solidFill>
                <a:latin typeface="Open Sauce"/>
              </a:rPr>
              <a:t>où                                         et d indique si nous sommes dans un état terminal ou non.</a:t>
            </a:r>
          </a:p>
          <a:p>
            <a:pPr>
              <a:lnSpc>
                <a:spcPts val="2413"/>
              </a:lnSpc>
            </a:pPr>
            <a:r>
              <a:rPr lang="en-US" sz="1748" spc="171">
                <a:solidFill>
                  <a:srgbClr val="231F20"/>
                </a:solidFill>
                <a:latin typeface="Open Sauce"/>
              </a:rPr>
              <a:t>état terminal. Dans ce cadre, on considère un espace d'action continu. Par conséquent, l'application de l'apprentissage Q dans ce cadre est irréalisable car l'apprentissage Q implique le calcul de l'action a qui maximise la valeur Q actuelle pour un état s à l'instant t. Au lieu de cela, l'acteur est formé de manière à échantillonner les actions qui maximisent</a:t>
            </a:r>
          </a:p>
          <a:p>
            <a:pPr>
              <a:lnSpc>
                <a:spcPts val="2413"/>
              </a:lnSpc>
            </a:pPr>
            <a:r>
              <a:rPr lang="en-US" sz="1748" spc="171">
                <a:solidFill>
                  <a:srgbClr val="231F20"/>
                </a:solidFill>
                <a:latin typeface="Open Sauce"/>
              </a:rPr>
              <a:t>Par conséquent, nous pouvons effectuer une ascension de gradient telle que</a:t>
            </a:r>
          </a:p>
          <a:p>
            <a:pPr>
              <a:lnSpc>
                <a:spcPts val="2413"/>
              </a:lnSpc>
            </a:pPr>
            <a:endParaRPr lang="en-US" sz="1748" spc="171">
              <a:solidFill>
                <a:srgbClr val="231F20"/>
              </a:solidFill>
              <a:latin typeface="Open Sauce"/>
            </a:endParaRPr>
          </a:p>
          <a:p>
            <a:pPr>
              <a:lnSpc>
                <a:spcPts val="2413"/>
              </a:lnSpc>
            </a:pPr>
            <a:endParaRPr lang="en-US" sz="1748" spc="171">
              <a:solidFill>
                <a:srgbClr val="231F20"/>
              </a:solidFill>
              <a:latin typeface="Open Sauce"/>
            </a:endParaRPr>
          </a:p>
        </p:txBody>
      </p:sp>
      <p:pic>
        <p:nvPicPr>
          <p:cNvPr id="7" name="Picture 7"/>
          <p:cNvPicPr>
            <a:picLocks noChangeAspect="1"/>
          </p:cNvPicPr>
          <p:nvPr/>
        </p:nvPicPr>
        <p:blipFill>
          <a:blip r:embed="rId6"/>
          <a:srcRect/>
          <a:stretch>
            <a:fillRect/>
          </a:stretch>
        </p:blipFill>
        <p:spPr>
          <a:xfrm>
            <a:off x="2055822" y="6621758"/>
            <a:ext cx="8170100" cy="565023"/>
          </a:xfrm>
          <a:prstGeom prst="rect">
            <a:avLst/>
          </a:prstGeom>
        </p:spPr>
      </p:pic>
      <p:pic>
        <p:nvPicPr>
          <p:cNvPr id="8" name="Picture 8"/>
          <p:cNvPicPr>
            <a:picLocks noChangeAspect="1"/>
          </p:cNvPicPr>
          <p:nvPr/>
        </p:nvPicPr>
        <p:blipFill>
          <a:blip r:embed="rId7"/>
          <a:srcRect/>
          <a:stretch>
            <a:fillRect/>
          </a:stretch>
        </p:blipFill>
        <p:spPr>
          <a:xfrm>
            <a:off x="830307" y="7186781"/>
            <a:ext cx="3122582" cy="350639"/>
          </a:xfrm>
          <a:prstGeom prst="rect">
            <a:avLst/>
          </a:prstGeom>
        </p:spPr>
      </p:pic>
      <p:pic>
        <p:nvPicPr>
          <p:cNvPr id="9" name="Picture 9"/>
          <p:cNvPicPr>
            <a:picLocks noChangeAspect="1"/>
          </p:cNvPicPr>
          <p:nvPr/>
        </p:nvPicPr>
        <p:blipFill>
          <a:blip r:embed="rId8"/>
          <a:srcRect/>
          <a:stretch>
            <a:fillRect/>
          </a:stretch>
        </p:blipFill>
        <p:spPr>
          <a:xfrm>
            <a:off x="10811189" y="8410717"/>
            <a:ext cx="1497922" cy="379908"/>
          </a:xfrm>
          <a:prstGeom prst="rect">
            <a:avLst/>
          </a:prstGeom>
        </p:spPr>
      </p:pic>
      <p:pic>
        <p:nvPicPr>
          <p:cNvPr id="10" name="Picture 10"/>
          <p:cNvPicPr>
            <a:picLocks noChangeAspect="1"/>
          </p:cNvPicPr>
          <p:nvPr/>
        </p:nvPicPr>
        <p:blipFill>
          <a:blip r:embed="rId9"/>
          <a:srcRect/>
          <a:stretch>
            <a:fillRect/>
          </a:stretch>
        </p:blipFill>
        <p:spPr>
          <a:xfrm>
            <a:off x="4558764" y="9209302"/>
            <a:ext cx="3164216" cy="437375"/>
          </a:xfrm>
          <a:prstGeom prst="rect">
            <a:avLst/>
          </a:prstGeom>
        </p:spPr>
      </p:pic>
      <p:sp>
        <p:nvSpPr>
          <p:cNvPr id="11" name="TextBox 11"/>
          <p:cNvSpPr txBox="1"/>
          <p:nvPr/>
        </p:nvSpPr>
        <p:spPr>
          <a:xfrm>
            <a:off x="3653987" y="222323"/>
            <a:ext cx="11256546" cy="1059643"/>
          </a:xfrm>
          <a:prstGeom prst="rect">
            <a:avLst/>
          </a:prstGeom>
        </p:spPr>
        <p:txBody>
          <a:bodyPr lIns="0" tIns="0" rIns="0" bIns="0" rtlCol="0" anchor="t">
            <a:spAutoFit/>
          </a:bodyPr>
          <a:lstStyle/>
          <a:p>
            <a:pPr marL="0" lvl="0" indent="0" algn="ctr">
              <a:lnSpc>
                <a:spcPts val="4077"/>
              </a:lnSpc>
              <a:spcBef>
                <a:spcPct val="0"/>
              </a:spcBef>
            </a:pPr>
            <a:r>
              <a:rPr lang="en-US" sz="2954" spc="289">
                <a:solidFill>
                  <a:srgbClr val="231F20"/>
                </a:solidFill>
                <a:latin typeface="Codec Pro ExtraBold"/>
              </a:rPr>
              <a:t>TECHNIQUES DE RECHERCHE DE POLITIQUES : PRÉSENTATION DE L'ALGORITHME DDPG</a:t>
            </a:r>
          </a:p>
        </p:txBody>
      </p:sp>
      <p:sp>
        <p:nvSpPr>
          <p:cNvPr id="12" name="TextBox 12"/>
          <p:cNvSpPr txBox="1"/>
          <p:nvPr/>
        </p:nvSpPr>
        <p:spPr>
          <a:xfrm>
            <a:off x="303604" y="2255528"/>
            <a:ext cx="11256546" cy="541984"/>
          </a:xfrm>
          <a:prstGeom prst="rect">
            <a:avLst/>
          </a:prstGeom>
        </p:spPr>
        <p:txBody>
          <a:bodyPr lIns="0" tIns="0" rIns="0" bIns="0" rtlCol="0" anchor="t">
            <a:spAutoFit/>
          </a:bodyPr>
          <a:lstStyle/>
          <a:p>
            <a:pPr>
              <a:lnSpc>
                <a:spcPts val="4077"/>
              </a:lnSpc>
              <a:spcBef>
                <a:spcPct val="0"/>
              </a:spcBef>
            </a:pPr>
            <a:r>
              <a:rPr lang="en-US" sz="2954" spc="289">
                <a:solidFill>
                  <a:srgbClr val="231F20"/>
                </a:solidFill>
                <a:latin typeface="Codec Pro ExtraBold"/>
              </a:rPr>
              <a:t>DEEP DETERMINISTIC POLICY GRADIENT (DDPG)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23753" y="9258300"/>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75619" y="-7113227"/>
            <a:ext cx="9348363" cy="9348363"/>
          </a:xfrm>
          <a:prstGeom prst="rect">
            <a:avLst/>
          </a:prstGeom>
        </p:spPr>
      </p:pic>
      <p:pic>
        <p:nvPicPr>
          <p:cNvPr id="4" name="Picture 4"/>
          <p:cNvPicPr>
            <a:picLocks noChangeAspect="1"/>
          </p:cNvPicPr>
          <p:nvPr/>
        </p:nvPicPr>
        <p:blipFill>
          <a:blip r:embed="rId4"/>
          <a:srcRect/>
          <a:stretch>
            <a:fillRect/>
          </a:stretch>
        </p:blipFill>
        <p:spPr>
          <a:xfrm>
            <a:off x="9076499" y="2378663"/>
            <a:ext cx="9211501" cy="6763451"/>
          </a:xfrm>
          <a:prstGeom prst="rect">
            <a:avLst/>
          </a:prstGeom>
        </p:spPr>
      </p:pic>
      <p:pic>
        <p:nvPicPr>
          <p:cNvPr id="5" name="Picture 5"/>
          <p:cNvPicPr>
            <a:picLocks noChangeAspect="1"/>
          </p:cNvPicPr>
          <p:nvPr/>
        </p:nvPicPr>
        <p:blipFill>
          <a:blip r:embed="rId5"/>
          <a:srcRect/>
          <a:stretch>
            <a:fillRect/>
          </a:stretch>
        </p:blipFill>
        <p:spPr>
          <a:xfrm>
            <a:off x="0" y="2802729"/>
            <a:ext cx="8759617" cy="5915318"/>
          </a:xfrm>
          <a:prstGeom prst="rect">
            <a:avLst/>
          </a:prstGeom>
        </p:spPr>
      </p:pic>
      <p:sp>
        <p:nvSpPr>
          <p:cNvPr id="6" name="TextBox 6"/>
          <p:cNvSpPr txBox="1"/>
          <p:nvPr/>
        </p:nvSpPr>
        <p:spPr>
          <a:xfrm>
            <a:off x="3653987" y="222323"/>
            <a:ext cx="11256546" cy="1059643"/>
          </a:xfrm>
          <a:prstGeom prst="rect">
            <a:avLst/>
          </a:prstGeom>
        </p:spPr>
        <p:txBody>
          <a:bodyPr lIns="0" tIns="0" rIns="0" bIns="0" rtlCol="0" anchor="t">
            <a:spAutoFit/>
          </a:bodyPr>
          <a:lstStyle/>
          <a:p>
            <a:pPr marL="0" lvl="0" indent="0" algn="ctr">
              <a:lnSpc>
                <a:spcPts val="4077"/>
              </a:lnSpc>
              <a:spcBef>
                <a:spcPct val="0"/>
              </a:spcBef>
            </a:pPr>
            <a:r>
              <a:rPr lang="en-US" sz="2954" spc="289">
                <a:solidFill>
                  <a:srgbClr val="231F20"/>
                </a:solidFill>
                <a:latin typeface="Codec Pro ExtraBold"/>
              </a:rPr>
              <a:t>TECHNIQUES DE RECHERCHE DE POLITIQUES : PRÉSENTATION DE L'ALGORITHME DDPG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23753" y="9258300"/>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30916" y="-7147738"/>
            <a:ext cx="9348363" cy="9348363"/>
          </a:xfrm>
          <a:prstGeom prst="rect">
            <a:avLst/>
          </a:prstGeom>
        </p:spPr>
      </p:pic>
      <p:sp>
        <p:nvSpPr>
          <p:cNvPr id="4" name="TextBox 4"/>
          <p:cNvSpPr txBox="1"/>
          <p:nvPr/>
        </p:nvSpPr>
        <p:spPr>
          <a:xfrm>
            <a:off x="3653987" y="222323"/>
            <a:ext cx="11256546" cy="1059643"/>
          </a:xfrm>
          <a:prstGeom prst="rect">
            <a:avLst/>
          </a:prstGeom>
        </p:spPr>
        <p:txBody>
          <a:bodyPr lIns="0" tIns="0" rIns="0" bIns="0" rtlCol="0" anchor="t">
            <a:spAutoFit/>
          </a:bodyPr>
          <a:lstStyle/>
          <a:p>
            <a:pPr algn="ctr">
              <a:lnSpc>
                <a:spcPts val="4077"/>
              </a:lnSpc>
            </a:pPr>
            <a:r>
              <a:rPr lang="en-US" sz="2954" spc="289">
                <a:solidFill>
                  <a:srgbClr val="231F20"/>
                </a:solidFill>
                <a:latin typeface="Codec Pro ExtraBold"/>
              </a:rPr>
              <a:t>APPRENTISSAGE PAR RENFORCEMENT :</a:t>
            </a:r>
          </a:p>
          <a:p>
            <a:pPr marL="0" lvl="0" indent="0" algn="ctr">
              <a:lnSpc>
                <a:spcPts val="4077"/>
              </a:lnSpc>
              <a:spcBef>
                <a:spcPct val="0"/>
              </a:spcBef>
            </a:pPr>
            <a:r>
              <a:rPr lang="en-US" sz="2954" spc="289">
                <a:solidFill>
                  <a:srgbClr val="231F20"/>
                </a:solidFill>
                <a:latin typeface="Codec Pro ExtraBold"/>
              </a:rPr>
              <a:t>SIMULATION AVEC L'ALGORITHME DDPG</a:t>
            </a:r>
          </a:p>
        </p:txBody>
      </p:sp>
      <p:sp>
        <p:nvSpPr>
          <p:cNvPr id="5" name="TextBox 5"/>
          <p:cNvSpPr txBox="1"/>
          <p:nvPr/>
        </p:nvSpPr>
        <p:spPr>
          <a:xfrm>
            <a:off x="453874" y="3578439"/>
            <a:ext cx="17093354" cy="4696460"/>
          </a:xfrm>
          <a:prstGeom prst="rect">
            <a:avLst/>
          </a:prstGeom>
        </p:spPr>
        <p:txBody>
          <a:bodyPr lIns="0" tIns="0" rIns="0" bIns="0" rtlCol="0" anchor="t">
            <a:spAutoFit/>
          </a:bodyPr>
          <a:lstStyle/>
          <a:p>
            <a:pPr marL="474979" lvl="1" indent="-237490">
              <a:lnSpc>
                <a:spcPts val="2859"/>
              </a:lnSpc>
              <a:buFont typeface="Arial"/>
              <a:buChar char="•"/>
            </a:pPr>
            <a:r>
              <a:rPr lang="en-US" sz="2199">
                <a:solidFill>
                  <a:srgbClr val="231F20"/>
                </a:solidFill>
                <a:latin typeface="Open Sauce"/>
              </a:rPr>
              <a:t>Le réseau critique Q est un MLP qui comporte deux couches cachées de 400 et 300 neurones respectivement. L'action n'est incluse que dans la première couche cachée. L'optimiseur Adam a été utilisé avec un taux d'apprentissage de 10^-3. Les poids des dernières couches sont initialisés à partir d'une distribution uniforme uniforme [3 × -10^-4, 3 × -10^4].</a:t>
            </a:r>
          </a:p>
          <a:p>
            <a:pPr>
              <a:lnSpc>
                <a:spcPts val="2859"/>
              </a:lnSpc>
            </a:pPr>
            <a:endParaRPr lang="en-US" sz="2199">
              <a:solidFill>
                <a:srgbClr val="231F20"/>
              </a:solidFill>
              <a:latin typeface="Open Sauce"/>
            </a:endParaRPr>
          </a:p>
          <a:p>
            <a:pPr marL="474979" lvl="1" indent="-237490">
              <a:lnSpc>
                <a:spcPts val="2859"/>
              </a:lnSpc>
              <a:buFont typeface="Arial"/>
              <a:buChar char="•"/>
            </a:pPr>
            <a:r>
              <a:rPr lang="en-US" sz="2199">
                <a:solidFill>
                  <a:srgbClr val="231F20"/>
                </a:solidFill>
                <a:latin typeface="Open Sauce"/>
              </a:rPr>
              <a:t>Le réseau d'acteurs μ est un MLP qui possède 2 couches cachées de 400 et 300 neurones respectivement. La dernière couche du réseau est une couche </a:t>
            </a:r>
            <a:r>
              <a:rPr lang="en-US" sz="2199">
                <a:solidFill>
                  <a:srgbClr val="231F20"/>
                </a:solidFill>
                <a:latin typeface="Open Sauce Bold"/>
              </a:rPr>
              <a:t>tanh </a:t>
            </a:r>
            <a:r>
              <a:rPr lang="en-US" sz="2199">
                <a:solidFill>
                  <a:srgbClr val="231F20"/>
                </a:solidFill>
                <a:latin typeface="Open Sauce"/>
              </a:rPr>
              <a:t>afin que l'action soit bornée dans [-1, 1]. L'optimiseur Adam a été utilisé avec un taux d'apprentissage de 10^-2. Les poids sont initialisés à partir d'une distribution uniforme [3 × -10^-3, 3 × -10^3].</a:t>
            </a:r>
          </a:p>
          <a:p>
            <a:pPr>
              <a:lnSpc>
                <a:spcPts val="2859"/>
              </a:lnSpc>
            </a:pPr>
            <a:endParaRPr lang="en-US" sz="2199">
              <a:solidFill>
                <a:srgbClr val="231F20"/>
              </a:solidFill>
              <a:latin typeface="Open Sauce"/>
            </a:endParaRPr>
          </a:p>
          <a:p>
            <a:pPr marL="474979" lvl="1" indent="-237490">
              <a:lnSpc>
                <a:spcPts val="2859"/>
              </a:lnSpc>
              <a:buFont typeface="Arial"/>
              <a:buChar char="•"/>
            </a:pPr>
            <a:r>
              <a:rPr lang="en-US" sz="2199">
                <a:solidFill>
                  <a:srgbClr val="231F20"/>
                </a:solidFill>
                <a:latin typeface="Open Sauce"/>
              </a:rPr>
              <a:t>Pour les deux réseaux, toutes les couches cachées utilisent ReLU comme fonction d'activation. Les réseaux cibles sont mis à jour avec </a:t>
            </a:r>
            <a:r>
              <a:rPr lang="en-US" sz="2199">
                <a:solidFill>
                  <a:srgbClr val="231F20"/>
                </a:solidFill>
                <a:latin typeface="Open Sauce Bold"/>
              </a:rPr>
              <a:t>τ = 0,001</a:t>
            </a:r>
            <a:r>
              <a:rPr lang="en-US" sz="2199">
                <a:solidFill>
                  <a:srgbClr val="231F20"/>
                </a:solidFill>
                <a:latin typeface="Open Sauce"/>
              </a:rPr>
              <a:t>. L'architecture de ces réseaux est inspirée de la référence suivante :</a:t>
            </a:r>
          </a:p>
          <a:p>
            <a:pPr>
              <a:lnSpc>
                <a:spcPts val="2859"/>
              </a:lnSpc>
            </a:pPr>
            <a:endParaRPr lang="en-US" sz="2199">
              <a:solidFill>
                <a:srgbClr val="231F20"/>
              </a:solidFill>
              <a:latin typeface="Open Sauce"/>
            </a:endParaRPr>
          </a:p>
          <a:p>
            <a:pPr>
              <a:lnSpc>
                <a:spcPts val="2859"/>
              </a:lnSpc>
            </a:pPr>
            <a:r>
              <a:rPr lang="en-US" sz="2199">
                <a:solidFill>
                  <a:srgbClr val="231F20"/>
                </a:solidFill>
                <a:latin typeface="Open Sauce Bold"/>
              </a:rPr>
              <a:t>Google Deepmind. "Continuous control with deep reinforcement learning". URL : https://arxiv.org/pdf/1509.02971.pdf (pages 2, 4, 8).</a:t>
            </a:r>
          </a:p>
        </p:txBody>
      </p:sp>
      <p:sp>
        <p:nvSpPr>
          <p:cNvPr id="6" name="TextBox 6"/>
          <p:cNvSpPr txBox="1"/>
          <p:nvPr/>
        </p:nvSpPr>
        <p:spPr>
          <a:xfrm>
            <a:off x="453874" y="2623982"/>
            <a:ext cx="9392997" cy="541984"/>
          </a:xfrm>
          <a:prstGeom prst="rect">
            <a:avLst/>
          </a:prstGeom>
        </p:spPr>
        <p:txBody>
          <a:bodyPr lIns="0" tIns="0" rIns="0" bIns="0" rtlCol="0" anchor="t">
            <a:spAutoFit/>
          </a:bodyPr>
          <a:lstStyle/>
          <a:p>
            <a:pPr marL="0" lvl="0" indent="0">
              <a:lnSpc>
                <a:spcPts val="4077"/>
              </a:lnSpc>
              <a:spcBef>
                <a:spcPct val="0"/>
              </a:spcBef>
            </a:pPr>
            <a:r>
              <a:rPr lang="en-US" sz="2954" spc="289">
                <a:solidFill>
                  <a:srgbClr val="231F20"/>
                </a:solidFill>
                <a:latin typeface="Codec Pro ExtraBold"/>
              </a:rPr>
              <a:t>ARCHITECTURES DE RÉSEAUX NEURONAUX</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057171" y="9535177"/>
            <a:ext cx="4687320" cy="46873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64620" y="-7268524"/>
            <a:ext cx="9348363" cy="9348363"/>
          </a:xfrm>
          <a:prstGeom prst="rect">
            <a:avLst/>
          </a:prstGeom>
        </p:spPr>
      </p:pic>
      <p:pic>
        <p:nvPicPr>
          <p:cNvPr id="4" name="Picture 4"/>
          <p:cNvPicPr>
            <a:picLocks noChangeAspect="1"/>
          </p:cNvPicPr>
          <p:nvPr/>
        </p:nvPicPr>
        <p:blipFill>
          <a:blip r:embed="rId6"/>
          <a:srcRect/>
          <a:stretch>
            <a:fillRect/>
          </a:stretch>
        </p:blipFill>
        <p:spPr>
          <a:xfrm>
            <a:off x="11752828" y="1427197"/>
            <a:ext cx="5223583" cy="3917687"/>
          </a:xfrm>
          <a:prstGeom prst="rect">
            <a:avLst/>
          </a:prstGeom>
        </p:spPr>
      </p:pic>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195" r="195"/>
          <a:stretch>
            <a:fillRect/>
          </a:stretch>
        </p:blipFill>
        <p:spPr>
          <a:xfrm>
            <a:off x="12189787" y="5781800"/>
            <a:ext cx="4691722" cy="3753377"/>
          </a:xfrm>
          <a:prstGeom prst="rect">
            <a:avLst/>
          </a:prstGeom>
        </p:spPr>
      </p:pic>
      <p:sp>
        <p:nvSpPr>
          <p:cNvPr id="6" name="TextBox 6"/>
          <p:cNvSpPr txBox="1"/>
          <p:nvPr/>
        </p:nvSpPr>
        <p:spPr>
          <a:xfrm>
            <a:off x="3653987" y="222323"/>
            <a:ext cx="11256546" cy="1059643"/>
          </a:xfrm>
          <a:prstGeom prst="rect">
            <a:avLst/>
          </a:prstGeom>
        </p:spPr>
        <p:txBody>
          <a:bodyPr lIns="0" tIns="0" rIns="0" bIns="0" rtlCol="0" anchor="t">
            <a:spAutoFit/>
          </a:bodyPr>
          <a:lstStyle/>
          <a:p>
            <a:pPr algn="ctr">
              <a:lnSpc>
                <a:spcPts val="4077"/>
              </a:lnSpc>
            </a:pPr>
            <a:r>
              <a:rPr lang="en-US" sz="2954" spc="289">
                <a:solidFill>
                  <a:srgbClr val="231F20"/>
                </a:solidFill>
                <a:latin typeface="Codec Pro ExtraBold"/>
              </a:rPr>
              <a:t>APPRENTISSAGE PAR RENFORCEMENT :</a:t>
            </a:r>
          </a:p>
          <a:p>
            <a:pPr marL="0" lvl="0" indent="0" algn="ctr">
              <a:lnSpc>
                <a:spcPts val="4077"/>
              </a:lnSpc>
              <a:spcBef>
                <a:spcPct val="0"/>
              </a:spcBef>
            </a:pPr>
            <a:r>
              <a:rPr lang="en-US" sz="2954" spc="289">
                <a:solidFill>
                  <a:srgbClr val="231F20"/>
                </a:solidFill>
                <a:latin typeface="Codec Pro ExtraBold"/>
              </a:rPr>
              <a:t>SIMULATION AVEC L'ALGORITHME DDPG</a:t>
            </a:r>
          </a:p>
        </p:txBody>
      </p:sp>
      <p:sp>
        <p:nvSpPr>
          <p:cNvPr id="7" name="TextBox 7"/>
          <p:cNvSpPr txBox="1"/>
          <p:nvPr/>
        </p:nvSpPr>
        <p:spPr>
          <a:xfrm>
            <a:off x="453874" y="2623982"/>
            <a:ext cx="9392997" cy="541984"/>
          </a:xfrm>
          <a:prstGeom prst="rect">
            <a:avLst/>
          </a:prstGeom>
        </p:spPr>
        <p:txBody>
          <a:bodyPr lIns="0" tIns="0" rIns="0" bIns="0" rtlCol="0" anchor="t">
            <a:spAutoFit/>
          </a:bodyPr>
          <a:lstStyle/>
          <a:p>
            <a:pPr marL="0" lvl="0" indent="0">
              <a:lnSpc>
                <a:spcPts val="4077"/>
              </a:lnSpc>
              <a:spcBef>
                <a:spcPct val="0"/>
              </a:spcBef>
            </a:pPr>
            <a:r>
              <a:rPr lang="en-US" sz="2954" spc="289">
                <a:solidFill>
                  <a:srgbClr val="231F20"/>
                </a:solidFill>
                <a:latin typeface="Codec Pro ExtraBold"/>
              </a:rPr>
              <a:t>EVALUATION DES PERFORMANCES</a:t>
            </a:r>
          </a:p>
        </p:txBody>
      </p:sp>
      <p:sp>
        <p:nvSpPr>
          <p:cNvPr id="8" name="TextBox 8"/>
          <p:cNvSpPr txBox="1"/>
          <p:nvPr/>
        </p:nvSpPr>
        <p:spPr>
          <a:xfrm>
            <a:off x="453874" y="3629243"/>
            <a:ext cx="9014371" cy="6103951"/>
          </a:xfrm>
          <a:prstGeom prst="rect">
            <a:avLst/>
          </a:prstGeom>
        </p:spPr>
        <p:txBody>
          <a:bodyPr lIns="0" tIns="0" rIns="0" bIns="0" rtlCol="0" anchor="t">
            <a:spAutoFit/>
          </a:bodyPr>
          <a:lstStyle/>
          <a:p>
            <a:pPr>
              <a:lnSpc>
                <a:spcPts val="3453"/>
              </a:lnSpc>
              <a:spcBef>
                <a:spcPct val="0"/>
              </a:spcBef>
            </a:pPr>
            <a:r>
              <a:rPr lang="en-US" sz="2656">
                <a:solidFill>
                  <a:srgbClr val="231F20"/>
                </a:solidFill>
                <a:latin typeface="Open Sauce"/>
              </a:rPr>
              <a:t>Les performances de DDPG ont été évaluées sur 500 épisodes, chaque épisode représentant 1000 pas dans l'environnement. Le tampon de relecture a une capacité de 106 échantillons et des lots de 64 échantillons y sont prélevés.</a:t>
            </a:r>
          </a:p>
          <a:p>
            <a:pPr>
              <a:lnSpc>
                <a:spcPts val="3453"/>
              </a:lnSpc>
              <a:spcBef>
                <a:spcPct val="0"/>
              </a:spcBef>
            </a:pPr>
            <a:endParaRPr lang="en-US" sz="2656">
              <a:solidFill>
                <a:srgbClr val="231F20"/>
              </a:solidFill>
              <a:latin typeface="Open Sauce"/>
            </a:endParaRPr>
          </a:p>
          <a:p>
            <a:pPr>
              <a:lnSpc>
                <a:spcPts val="3453"/>
              </a:lnSpc>
              <a:spcBef>
                <a:spcPct val="0"/>
              </a:spcBef>
            </a:pPr>
            <a:r>
              <a:rPr lang="en-US" sz="2656">
                <a:solidFill>
                  <a:srgbClr val="231F20"/>
                </a:solidFill>
                <a:latin typeface="Open Sauce"/>
              </a:rPr>
              <a:t>L'algorithme semble converger après ∼ 200 épisodes avec un rendement attendu de ∼ 930. Lorsque l'on simule la politique du double pendule, elle n'échoue presque jamais et semble avoir une politique relativement rationnelle. En effet, il continue d'osciller en allant à gauche et à droite pour maintenir le double pendule stable. Une vidéo est disponible à l'adresse gif/optimal_policy.gif dans le dossier du projet.</a:t>
            </a:r>
          </a:p>
        </p:txBody>
      </p:sp>
      <p:sp>
        <p:nvSpPr>
          <p:cNvPr id="9" name="TextBox 9"/>
          <p:cNvSpPr txBox="1"/>
          <p:nvPr/>
        </p:nvSpPr>
        <p:spPr>
          <a:xfrm>
            <a:off x="11089682" y="5386903"/>
            <a:ext cx="6891931" cy="299647"/>
          </a:xfrm>
          <a:prstGeom prst="rect">
            <a:avLst/>
          </a:prstGeom>
        </p:spPr>
        <p:txBody>
          <a:bodyPr lIns="0" tIns="0" rIns="0" bIns="0" rtlCol="0" anchor="t">
            <a:spAutoFit/>
          </a:bodyPr>
          <a:lstStyle/>
          <a:p>
            <a:pPr>
              <a:lnSpc>
                <a:spcPts val="2475"/>
              </a:lnSpc>
              <a:spcBef>
                <a:spcPct val="0"/>
              </a:spcBef>
            </a:pPr>
            <a:r>
              <a:rPr lang="en-US" sz="1904">
                <a:solidFill>
                  <a:srgbClr val="231F20"/>
                </a:solidFill>
                <a:latin typeface="Open Sauce"/>
              </a:rPr>
              <a:t>Figure: Entrainement DDPG attendue en utilisant γ = 0,99</a:t>
            </a:r>
          </a:p>
        </p:txBody>
      </p:sp>
      <p:sp>
        <p:nvSpPr>
          <p:cNvPr id="10" name="TextBox 10"/>
          <p:cNvSpPr txBox="1"/>
          <p:nvPr/>
        </p:nvSpPr>
        <p:spPr>
          <a:xfrm>
            <a:off x="10977524" y="9525652"/>
            <a:ext cx="7004089" cy="613950"/>
          </a:xfrm>
          <a:prstGeom prst="rect">
            <a:avLst/>
          </a:prstGeom>
        </p:spPr>
        <p:txBody>
          <a:bodyPr lIns="0" tIns="0" rIns="0" bIns="0" rtlCol="0" anchor="t">
            <a:spAutoFit/>
          </a:bodyPr>
          <a:lstStyle/>
          <a:p>
            <a:pPr>
              <a:lnSpc>
                <a:spcPts val="2475"/>
              </a:lnSpc>
              <a:spcBef>
                <a:spcPct val="0"/>
              </a:spcBef>
            </a:pPr>
            <a:r>
              <a:rPr lang="en-US" sz="1904">
                <a:solidFill>
                  <a:srgbClr val="231F20"/>
                </a:solidFill>
                <a:latin typeface="Open Sauce"/>
              </a:rPr>
              <a:t>Figure: Animation du double pendule à l'aide d'une politique entraînée par DDPG</a:t>
            </a:r>
          </a:p>
        </p:txBody>
      </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23753" y="9258300"/>
            <a:ext cx="4687320" cy="46873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55392" y="-6957931"/>
            <a:ext cx="9348363" cy="9348363"/>
          </a:xfrm>
          <a:prstGeom prst="rect">
            <a:avLst/>
          </a:prstGeom>
        </p:spPr>
      </p:pic>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4441344" y="2057400"/>
            <a:ext cx="13167360" cy="8229600"/>
          </a:xfrm>
          <a:prstGeom prst="rect">
            <a:avLst/>
          </a:prstGeom>
        </p:spPr>
      </p:pic>
      <p:sp>
        <p:nvSpPr>
          <p:cNvPr id="5" name="TextBox 5"/>
          <p:cNvSpPr txBox="1"/>
          <p:nvPr/>
        </p:nvSpPr>
        <p:spPr>
          <a:xfrm>
            <a:off x="3653987" y="222323"/>
            <a:ext cx="11256546" cy="1575615"/>
          </a:xfrm>
          <a:prstGeom prst="rect">
            <a:avLst/>
          </a:prstGeom>
        </p:spPr>
        <p:txBody>
          <a:bodyPr lIns="0" tIns="0" rIns="0" bIns="0" rtlCol="0" anchor="t">
            <a:spAutoFit/>
          </a:bodyPr>
          <a:lstStyle/>
          <a:p>
            <a:pPr algn="ctr">
              <a:lnSpc>
                <a:spcPts val="4077"/>
              </a:lnSpc>
            </a:pPr>
            <a:r>
              <a:rPr lang="en-US" sz="2954" spc="289">
                <a:solidFill>
                  <a:srgbClr val="231F20"/>
                </a:solidFill>
                <a:latin typeface="Codec Pro ExtraBold"/>
              </a:rPr>
              <a:t>APPRENTISSAGE PAR RENFORCEMENT :</a:t>
            </a:r>
          </a:p>
          <a:p>
            <a:pPr algn="ctr">
              <a:lnSpc>
                <a:spcPts val="4077"/>
              </a:lnSpc>
            </a:pPr>
            <a:r>
              <a:rPr lang="en-US" sz="2954" spc="289">
                <a:solidFill>
                  <a:srgbClr val="231F20"/>
                </a:solidFill>
                <a:latin typeface="Codec Pro ExtraBold"/>
              </a:rPr>
              <a:t>EXPERIENCES AVEC L'ALGORITHME DDPG</a:t>
            </a:r>
          </a:p>
          <a:p>
            <a:pPr marL="0" lvl="0" indent="0" algn="ctr">
              <a:lnSpc>
                <a:spcPts val="4077"/>
              </a:lnSpc>
              <a:spcBef>
                <a:spcPct val="0"/>
              </a:spcBef>
            </a:pPr>
            <a:r>
              <a:rPr lang="en-US" sz="2954" spc="289">
                <a:solidFill>
                  <a:srgbClr val="231F20"/>
                </a:solidFill>
                <a:latin typeface="Codec Pro ExtraBold"/>
              </a:rPr>
              <a:t>VIDÉO DÉMONSTRATIF</a:t>
            </a:r>
          </a:p>
        </p:txBody>
      </p:sp>
      <p:sp>
        <p:nvSpPr>
          <p:cNvPr id="6" name="TextBox 6"/>
          <p:cNvSpPr txBox="1"/>
          <p:nvPr/>
        </p:nvSpPr>
        <p:spPr>
          <a:xfrm>
            <a:off x="548898" y="4256291"/>
            <a:ext cx="3892446" cy="2524606"/>
          </a:xfrm>
          <a:prstGeom prst="rect">
            <a:avLst/>
          </a:prstGeom>
        </p:spPr>
        <p:txBody>
          <a:bodyPr lIns="0" tIns="0" rIns="0" bIns="0" rtlCol="0" anchor="t">
            <a:spAutoFit/>
          </a:bodyPr>
          <a:lstStyle/>
          <a:p>
            <a:pPr>
              <a:lnSpc>
                <a:spcPts val="2859"/>
              </a:lnSpc>
              <a:spcBef>
                <a:spcPct val="0"/>
              </a:spcBef>
            </a:pPr>
            <a:r>
              <a:rPr lang="en-US" sz="2199">
                <a:solidFill>
                  <a:srgbClr val="231F20"/>
                </a:solidFill>
                <a:latin typeface="Open Sauce"/>
              </a:rPr>
              <a:t>Commande utilisé: </a:t>
            </a:r>
          </a:p>
          <a:p>
            <a:pPr>
              <a:lnSpc>
                <a:spcPts val="2859"/>
              </a:lnSpc>
              <a:spcBef>
                <a:spcPct val="0"/>
              </a:spcBef>
            </a:pPr>
            <a:r>
              <a:rPr lang="en-US" sz="2199">
                <a:solidFill>
                  <a:srgbClr val="231F20"/>
                </a:solidFill>
                <a:latin typeface="Open Sauce Bold"/>
              </a:rPr>
              <a:t>python main.py --ddpg --gamma 0.99 --render saved_models/DDPG</a:t>
            </a:r>
            <a:r>
              <a:rPr lang="en-US" sz="2199">
                <a:solidFill>
                  <a:srgbClr val="231F20"/>
                </a:solidFill>
                <a:latin typeface="Open Sauce"/>
              </a:rPr>
              <a:t> charge un modèle préenregistré de l'algorithme DDPG</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23753" y="9258300"/>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13819" y="-6774217"/>
            <a:ext cx="9348363" cy="9348363"/>
          </a:xfrm>
          <a:prstGeom prst="rect">
            <a:avLst/>
          </a:prstGeom>
        </p:spPr>
      </p:pic>
      <p:sp>
        <p:nvSpPr>
          <p:cNvPr id="5" name="TextBox 5"/>
          <p:cNvSpPr txBox="1"/>
          <p:nvPr/>
        </p:nvSpPr>
        <p:spPr>
          <a:xfrm>
            <a:off x="407134" y="3259125"/>
            <a:ext cx="12522792" cy="6694202"/>
          </a:xfrm>
          <a:prstGeom prst="rect">
            <a:avLst/>
          </a:prstGeom>
        </p:spPr>
        <p:txBody>
          <a:bodyPr lIns="0" tIns="0" rIns="0" bIns="0" rtlCol="0" anchor="t">
            <a:spAutoFit/>
          </a:bodyPr>
          <a:lstStyle/>
          <a:p>
            <a:pPr marL="377518" lvl="1" indent="-188759">
              <a:lnSpc>
                <a:spcPts val="2413"/>
              </a:lnSpc>
              <a:buFont typeface="Arial"/>
              <a:buChar char="•"/>
            </a:pPr>
            <a:r>
              <a:rPr lang="en-US" sz="1748" spc="171">
                <a:solidFill>
                  <a:srgbClr val="231F20"/>
                </a:solidFill>
                <a:latin typeface="Open Sauce"/>
              </a:rPr>
              <a:t>Le Deep Q-Network (DQN) est une adaptation de DDPG pour les espaces d'action discrets. Contrairement à DDPG, DQN n'apprend pas de politique, mais se concentre uniquement sur l'apprentissage de la fonction Q. Cela signifie que DQN apprend une fonction paramétrée   Q(s, a|θ), où θ représente les paramètres de la fonction. DQN utilise également un réseau cible Q′(s, a|θ′) qui est mis à jour de la même manière que décrit précédemment, ainsi qu'un tampon de relecture pour stocker les expériences passées. Il convient de noter que la politique d'exploration utilisée dans DQN diffère de celle utilisée dans DDPG, car elle est adaptée aux espaces d'action discrets.</a:t>
            </a:r>
          </a:p>
          <a:p>
            <a:pPr>
              <a:lnSpc>
                <a:spcPts val="2413"/>
              </a:lnSpc>
            </a:pPr>
            <a:endParaRPr lang="en-US" sz="1748" spc="171">
              <a:solidFill>
                <a:srgbClr val="231F20"/>
              </a:solidFill>
              <a:latin typeface="Open Sauce"/>
            </a:endParaRPr>
          </a:p>
          <a:p>
            <a:pPr marL="377518" lvl="1" indent="-188759">
              <a:lnSpc>
                <a:spcPts val="2413"/>
              </a:lnSpc>
              <a:buFont typeface="Arial"/>
              <a:buChar char="•"/>
            </a:pPr>
            <a:r>
              <a:rPr lang="en-US" sz="1748" spc="171">
                <a:solidFill>
                  <a:srgbClr val="231F20"/>
                </a:solidFill>
                <a:latin typeface="Open Sauce"/>
              </a:rPr>
              <a:t>Dans un espace d'action discret, le calcul d'une action a qui maximise la valeur Q actuelle pour un état s à un moment t est réalisable. Par conséquent, étant donné un ensemble de transitions D, l'apprentissage de la fonction Q se fait en minimisant la fonction MBSE :</a:t>
            </a:r>
          </a:p>
          <a:p>
            <a:pPr>
              <a:lnSpc>
                <a:spcPts val="2413"/>
              </a:lnSpc>
            </a:pPr>
            <a:endParaRPr lang="en-US" sz="1748" spc="171">
              <a:solidFill>
                <a:srgbClr val="231F20"/>
              </a:solidFill>
              <a:latin typeface="Open Sauce"/>
            </a:endParaRPr>
          </a:p>
          <a:p>
            <a:pPr>
              <a:lnSpc>
                <a:spcPts val="2413"/>
              </a:lnSpc>
            </a:pPr>
            <a:endParaRPr lang="en-US" sz="1748" spc="171">
              <a:solidFill>
                <a:srgbClr val="231F20"/>
              </a:solidFill>
              <a:latin typeface="Open Sauce"/>
            </a:endParaRPr>
          </a:p>
          <a:p>
            <a:pPr marL="377518" lvl="1" indent="-188759">
              <a:lnSpc>
                <a:spcPts val="2413"/>
              </a:lnSpc>
              <a:buFont typeface="Arial"/>
              <a:buChar char="•"/>
            </a:pPr>
            <a:r>
              <a:rPr lang="en-US" sz="1748" spc="171">
                <a:solidFill>
                  <a:srgbClr val="231F20"/>
                </a:solidFill>
                <a:latin typeface="Open Sauce"/>
              </a:rPr>
              <a:t>La politique d'exploration est construite de telle sorte qu'au début, elle doit explorer beaucoup, et diminuer le taux d'exploration au fur et à mesure que le temps passe. Ce comportement peut être obtenu à l'aide d'un algorithme d'avidité epsilon où ϵ recuit linéairement à partir de ϵ0 = 1, diminue le taux d'exploration jusqu'à 0,1 de sorte que ϵt ≤ ϵt-1 et ϵt ≥ 0,1 ∀t ∈ [1, T] pour les 50 premiers pas du nombre total de pas utilisés pour l'apprentissage. Ensuite, ϵ reste à 0,1.</a:t>
            </a:r>
          </a:p>
          <a:p>
            <a:pPr>
              <a:lnSpc>
                <a:spcPts val="2413"/>
              </a:lnSpc>
            </a:pPr>
            <a:endParaRPr lang="en-US" sz="1748" spc="171">
              <a:solidFill>
                <a:srgbClr val="231F20"/>
              </a:solidFill>
              <a:latin typeface="Open Sauce"/>
            </a:endParaRPr>
          </a:p>
          <a:p>
            <a:pPr>
              <a:lnSpc>
                <a:spcPts val="2413"/>
              </a:lnSpc>
            </a:pPr>
            <a:endParaRPr lang="en-US" sz="1748" spc="171">
              <a:solidFill>
                <a:srgbClr val="231F20"/>
              </a:solidFill>
              <a:latin typeface="Open Sauce"/>
            </a:endParaRPr>
          </a:p>
        </p:txBody>
      </p:sp>
      <p:pic>
        <p:nvPicPr>
          <p:cNvPr id="6" name="Picture 6"/>
          <p:cNvPicPr>
            <a:picLocks noChangeAspect="1"/>
          </p:cNvPicPr>
          <p:nvPr/>
        </p:nvPicPr>
        <p:blipFill>
          <a:blip r:embed="rId5"/>
          <a:srcRect/>
          <a:stretch>
            <a:fillRect/>
          </a:stretch>
        </p:blipFill>
        <p:spPr>
          <a:xfrm>
            <a:off x="3027700" y="6930424"/>
            <a:ext cx="6116300" cy="583269"/>
          </a:xfrm>
          <a:prstGeom prst="rect">
            <a:avLst/>
          </a:prstGeom>
        </p:spPr>
      </p:pic>
      <p:sp>
        <p:nvSpPr>
          <p:cNvPr id="7" name="TextBox 7"/>
          <p:cNvSpPr txBox="1"/>
          <p:nvPr/>
        </p:nvSpPr>
        <p:spPr>
          <a:xfrm>
            <a:off x="3653987" y="222323"/>
            <a:ext cx="11256546" cy="1059643"/>
          </a:xfrm>
          <a:prstGeom prst="rect">
            <a:avLst/>
          </a:prstGeom>
        </p:spPr>
        <p:txBody>
          <a:bodyPr lIns="0" tIns="0" rIns="0" bIns="0" rtlCol="0" anchor="t">
            <a:spAutoFit/>
          </a:bodyPr>
          <a:lstStyle/>
          <a:p>
            <a:pPr marL="0" lvl="0" indent="0" algn="ctr">
              <a:lnSpc>
                <a:spcPts val="4077"/>
              </a:lnSpc>
              <a:spcBef>
                <a:spcPct val="0"/>
              </a:spcBef>
            </a:pPr>
            <a:r>
              <a:rPr lang="en-US" sz="2954" spc="289">
                <a:solidFill>
                  <a:srgbClr val="231F20"/>
                </a:solidFill>
                <a:latin typeface="Codec Pro ExtraBold"/>
              </a:rPr>
              <a:t>TECHNIQUES DE RECHERCHE DE POLITIQUES : PRÉSENTATION DE L'ALGORITHME DQN</a:t>
            </a:r>
          </a:p>
        </p:txBody>
      </p:sp>
      <p:sp>
        <p:nvSpPr>
          <p:cNvPr id="8" name="TextBox 8"/>
          <p:cNvSpPr txBox="1"/>
          <p:nvPr/>
        </p:nvSpPr>
        <p:spPr>
          <a:xfrm>
            <a:off x="303604" y="2255528"/>
            <a:ext cx="11256546" cy="541984"/>
          </a:xfrm>
          <a:prstGeom prst="rect">
            <a:avLst/>
          </a:prstGeom>
        </p:spPr>
        <p:txBody>
          <a:bodyPr lIns="0" tIns="0" rIns="0" bIns="0" rtlCol="0" anchor="t">
            <a:spAutoFit/>
          </a:bodyPr>
          <a:lstStyle/>
          <a:p>
            <a:pPr>
              <a:lnSpc>
                <a:spcPts val="4077"/>
              </a:lnSpc>
              <a:spcBef>
                <a:spcPct val="0"/>
              </a:spcBef>
            </a:pPr>
            <a:r>
              <a:rPr lang="en-US" sz="2954" spc="289">
                <a:solidFill>
                  <a:srgbClr val="231F20"/>
                </a:solidFill>
                <a:latin typeface="Codec Pro ExtraBold"/>
              </a:rPr>
              <a:t>DEEP Q-NETWORK (DQN)</a:t>
            </a:r>
          </a:p>
        </p:txBody>
      </p:sp>
      <p:pic>
        <p:nvPicPr>
          <p:cNvPr id="9" name="Picture 9"/>
          <p:cNvPicPr>
            <a:picLocks noChangeAspect="1"/>
          </p:cNvPicPr>
          <p:nvPr/>
        </p:nvPicPr>
        <p:blipFill>
          <a:blip r:embed="rId6"/>
          <a:srcRect/>
          <a:stretch>
            <a:fillRect/>
          </a:stretch>
        </p:blipFill>
        <p:spPr>
          <a:xfrm>
            <a:off x="13042418" y="4405225"/>
            <a:ext cx="5245582" cy="32000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633448" y="374453"/>
            <a:ext cx="17021103" cy="3970203"/>
            <a:chOff x="0" y="0"/>
            <a:chExt cx="4482924" cy="1045650"/>
          </a:xfrm>
        </p:grpSpPr>
        <p:sp>
          <p:nvSpPr>
            <p:cNvPr id="3" name="Freeform 3"/>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pic>
        <p:nvPicPr>
          <p:cNvPr id="5" name="Picture 5"/>
          <p:cNvPicPr>
            <a:picLocks noChangeAspect="1"/>
          </p:cNvPicPr>
          <p:nvPr/>
        </p:nvPicPr>
        <p:blipFill>
          <a:blip r:embed="rId2">
            <a:alphaModFix amt="18000"/>
          </a:blip>
          <a:srcRect t="32506" b="32506"/>
          <a:stretch>
            <a:fillRect/>
          </a:stretch>
        </p:blipFill>
        <p:spPr>
          <a:xfrm>
            <a:off x="667020" y="395051"/>
            <a:ext cx="16933642" cy="3949605"/>
          </a:xfrm>
          <a:prstGeom prst="rect">
            <a:avLst/>
          </a:prstGeom>
        </p:spPr>
      </p:pic>
      <p:grpSp>
        <p:nvGrpSpPr>
          <p:cNvPr id="6" name="Group 6"/>
          <p:cNvGrpSpPr/>
          <p:nvPr/>
        </p:nvGrpSpPr>
        <p:grpSpPr>
          <a:xfrm>
            <a:off x="5724435" y="4700071"/>
            <a:ext cx="47625" cy="4637272"/>
            <a:chOff x="0" y="0"/>
            <a:chExt cx="12543" cy="1221339"/>
          </a:xfrm>
        </p:grpSpPr>
        <p:sp>
          <p:nvSpPr>
            <p:cNvPr id="7" name="Freeform 7"/>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9" name="Picture 9"/>
          <p:cNvPicPr>
            <a:picLocks noChangeAspect="1"/>
          </p:cNvPicPr>
          <p:nvPr/>
        </p:nvPicPr>
        <p:blipFill>
          <a:blip r:embed="rId3"/>
          <a:srcRect/>
          <a:stretch>
            <a:fillRect/>
          </a:stretch>
        </p:blipFill>
        <p:spPr>
          <a:xfrm>
            <a:off x="7329078" y="4714092"/>
            <a:ext cx="2973033" cy="1176826"/>
          </a:xfrm>
          <a:prstGeom prst="rect">
            <a:avLst/>
          </a:prstGeom>
        </p:spPr>
      </p:pic>
      <p:grpSp>
        <p:nvGrpSpPr>
          <p:cNvPr id="10" name="Group 10"/>
          <p:cNvGrpSpPr/>
          <p:nvPr/>
        </p:nvGrpSpPr>
        <p:grpSpPr>
          <a:xfrm>
            <a:off x="11599604" y="4700071"/>
            <a:ext cx="47625" cy="4637272"/>
            <a:chOff x="0" y="0"/>
            <a:chExt cx="12543" cy="1221339"/>
          </a:xfrm>
        </p:grpSpPr>
        <p:sp>
          <p:nvSpPr>
            <p:cNvPr id="11" name="Freeform 11"/>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3" name="Picture 13"/>
          <p:cNvPicPr>
            <a:picLocks noChangeAspect="1"/>
          </p:cNvPicPr>
          <p:nvPr/>
        </p:nvPicPr>
        <p:blipFill>
          <a:blip r:embed="rId4"/>
          <a:srcRect/>
          <a:stretch>
            <a:fillRect/>
          </a:stretch>
        </p:blipFill>
        <p:spPr>
          <a:xfrm>
            <a:off x="13855510" y="4599892"/>
            <a:ext cx="2317033" cy="1539265"/>
          </a:xfrm>
          <a:prstGeom prst="rect">
            <a:avLst/>
          </a:prstGeom>
        </p:spPr>
      </p:pic>
      <p:sp>
        <p:nvSpPr>
          <p:cNvPr id="14" name="TextBox 14"/>
          <p:cNvSpPr txBox="1"/>
          <p:nvPr/>
        </p:nvSpPr>
        <p:spPr>
          <a:xfrm>
            <a:off x="2544777" y="727511"/>
            <a:ext cx="13014195" cy="2997387"/>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rPr>
              <a:t>MODÈLISATION MATHÉMATIQUE</a:t>
            </a:r>
          </a:p>
        </p:txBody>
      </p:sp>
      <p:sp>
        <p:nvSpPr>
          <p:cNvPr id="15" name="TextBox 15"/>
          <p:cNvSpPr txBox="1"/>
          <p:nvPr/>
        </p:nvSpPr>
        <p:spPr>
          <a:xfrm>
            <a:off x="6784059" y="6221675"/>
            <a:ext cx="4063070" cy="797032"/>
          </a:xfrm>
          <a:prstGeom prst="rect">
            <a:avLst/>
          </a:prstGeom>
        </p:spPr>
        <p:txBody>
          <a:bodyPr lIns="0" tIns="0" rIns="0" bIns="0" rtlCol="0" anchor="t">
            <a:spAutoFit/>
          </a:bodyPr>
          <a:lstStyle/>
          <a:p>
            <a:pPr algn="ctr">
              <a:lnSpc>
                <a:spcPts val="3231"/>
              </a:lnSpc>
            </a:pPr>
            <a:r>
              <a:rPr lang="en-US" sz="2341" spc="229">
                <a:solidFill>
                  <a:srgbClr val="231F20"/>
                </a:solidFill>
                <a:latin typeface="Open Sauce Bold"/>
              </a:rPr>
              <a:t>Modélisation du système sur MATLAB</a:t>
            </a:r>
          </a:p>
        </p:txBody>
      </p:sp>
      <p:sp>
        <p:nvSpPr>
          <p:cNvPr id="16" name="TextBox 16"/>
          <p:cNvSpPr txBox="1"/>
          <p:nvPr/>
        </p:nvSpPr>
        <p:spPr>
          <a:xfrm>
            <a:off x="6955336" y="7465114"/>
            <a:ext cx="3720517" cy="1872230"/>
          </a:xfrm>
          <a:prstGeom prst="rect">
            <a:avLst/>
          </a:prstGeom>
        </p:spPr>
        <p:txBody>
          <a:bodyPr lIns="0" tIns="0" rIns="0" bIns="0" rtlCol="0" anchor="t">
            <a:spAutoFit/>
          </a:bodyPr>
          <a:lstStyle/>
          <a:p>
            <a:pPr algn="ctr">
              <a:lnSpc>
                <a:spcPts val="2545"/>
              </a:lnSpc>
            </a:pPr>
            <a:r>
              <a:rPr lang="en-US" sz="1844" spc="180">
                <a:solidFill>
                  <a:srgbClr val="231F20"/>
                </a:solidFill>
                <a:latin typeface="Open Sauce"/>
              </a:rPr>
              <a:t>Nous avons utilisé MATLAB pour simuler le modèle mathématique et analyser le comportement du système sous différentes stratégies de contrôle.</a:t>
            </a:r>
          </a:p>
        </p:txBody>
      </p:sp>
      <p:sp>
        <p:nvSpPr>
          <p:cNvPr id="17" name="TextBox 17"/>
          <p:cNvSpPr txBox="1"/>
          <p:nvPr/>
        </p:nvSpPr>
        <p:spPr>
          <a:xfrm>
            <a:off x="13095081" y="6356292"/>
            <a:ext cx="3837891" cy="797032"/>
          </a:xfrm>
          <a:prstGeom prst="rect">
            <a:avLst/>
          </a:prstGeom>
        </p:spPr>
        <p:txBody>
          <a:bodyPr lIns="0" tIns="0" rIns="0" bIns="0" rtlCol="0" anchor="t">
            <a:spAutoFit/>
          </a:bodyPr>
          <a:lstStyle/>
          <a:p>
            <a:pPr algn="ctr">
              <a:lnSpc>
                <a:spcPts val="3231"/>
              </a:lnSpc>
            </a:pPr>
            <a:r>
              <a:rPr lang="en-US" sz="2341" spc="229">
                <a:solidFill>
                  <a:srgbClr val="231F20"/>
                </a:solidFill>
                <a:latin typeface="Open Sauce Bold"/>
              </a:rPr>
              <a:t>Modélisation du système sur LabVIEW</a:t>
            </a:r>
          </a:p>
        </p:txBody>
      </p:sp>
      <p:sp>
        <p:nvSpPr>
          <p:cNvPr id="18" name="TextBox 18"/>
          <p:cNvSpPr txBox="1"/>
          <p:nvPr/>
        </p:nvSpPr>
        <p:spPr>
          <a:xfrm>
            <a:off x="12381217" y="7307885"/>
            <a:ext cx="4878083" cy="2186687"/>
          </a:xfrm>
          <a:prstGeom prst="rect">
            <a:avLst/>
          </a:prstGeom>
        </p:spPr>
        <p:txBody>
          <a:bodyPr lIns="0" tIns="0" rIns="0" bIns="0" rtlCol="0" anchor="t">
            <a:spAutoFit/>
          </a:bodyPr>
          <a:lstStyle/>
          <a:p>
            <a:pPr algn="ctr">
              <a:lnSpc>
                <a:spcPts val="2545"/>
              </a:lnSpc>
            </a:pPr>
            <a:r>
              <a:rPr lang="en-US" sz="1844" spc="180">
                <a:solidFill>
                  <a:srgbClr val="231F20"/>
                </a:solidFill>
                <a:latin typeface="Open Sauce"/>
              </a:rPr>
              <a:t>Nous avons exploité les capacités de LabVIEW pour modéliser et simuler la dynamique du système. Cette section donne un aperçu de notre expérience en matière de modélisation du système sur LabVIEW.</a:t>
            </a:r>
          </a:p>
        </p:txBody>
      </p:sp>
      <p:pic>
        <p:nvPicPr>
          <p:cNvPr id="19" name="Picture 19"/>
          <p:cNvPicPr>
            <a:picLocks noChangeAspect="1"/>
          </p:cNvPicPr>
          <p:nvPr/>
        </p:nvPicPr>
        <p:blipFill>
          <a:blip r:embed="rId5"/>
          <a:srcRect/>
          <a:stretch>
            <a:fillRect/>
          </a:stretch>
        </p:blipFill>
        <p:spPr>
          <a:xfrm>
            <a:off x="1781279" y="5024636"/>
            <a:ext cx="2658650" cy="835089"/>
          </a:xfrm>
          <a:prstGeom prst="rect">
            <a:avLst/>
          </a:prstGeom>
        </p:spPr>
      </p:pic>
      <p:sp>
        <p:nvSpPr>
          <p:cNvPr id="20" name="TextBox 20"/>
          <p:cNvSpPr txBox="1"/>
          <p:nvPr/>
        </p:nvSpPr>
        <p:spPr>
          <a:xfrm>
            <a:off x="1251261" y="6221675"/>
            <a:ext cx="3718685" cy="797032"/>
          </a:xfrm>
          <a:prstGeom prst="rect">
            <a:avLst/>
          </a:prstGeom>
        </p:spPr>
        <p:txBody>
          <a:bodyPr lIns="0" tIns="0" rIns="0" bIns="0" rtlCol="0" anchor="t">
            <a:spAutoFit/>
          </a:bodyPr>
          <a:lstStyle/>
          <a:p>
            <a:pPr algn="ctr">
              <a:lnSpc>
                <a:spcPts val="3231"/>
              </a:lnSpc>
            </a:pPr>
            <a:r>
              <a:rPr lang="en-US" sz="2341" spc="229">
                <a:solidFill>
                  <a:srgbClr val="231F20"/>
                </a:solidFill>
                <a:latin typeface="Open Sauce Bold"/>
              </a:rPr>
              <a:t>Equations du système dynamique</a:t>
            </a:r>
          </a:p>
        </p:txBody>
      </p:sp>
      <p:sp>
        <p:nvSpPr>
          <p:cNvPr id="21" name="TextBox 21"/>
          <p:cNvSpPr txBox="1"/>
          <p:nvPr/>
        </p:nvSpPr>
        <p:spPr>
          <a:xfrm>
            <a:off x="1028700" y="7465114"/>
            <a:ext cx="4154415" cy="1558037"/>
          </a:xfrm>
          <a:prstGeom prst="rect">
            <a:avLst/>
          </a:prstGeom>
        </p:spPr>
        <p:txBody>
          <a:bodyPr lIns="0" tIns="0" rIns="0" bIns="0" rtlCol="0" anchor="t">
            <a:spAutoFit/>
          </a:bodyPr>
          <a:lstStyle/>
          <a:p>
            <a:pPr algn="ctr">
              <a:lnSpc>
                <a:spcPts val="2545"/>
              </a:lnSpc>
            </a:pPr>
            <a:r>
              <a:rPr lang="en-US" sz="1844" spc="180">
                <a:solidFill>
                  <a:srgbClr val="231F20"/>
                </a:solidFill>
                <a:latin typeface="Open Sauce"/>
              </a:rPr>
              <a:t>Nous examinerons brièvement les équations qui régissent la dynamique du système, en utilisant la méthode de Lagrange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23753" y="9258300"/>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78348" y="-6774217"/>
            <a:ext cx="9348363" cy="9348363"/>
          </a:xfrm>
          <a:prstGeom prst="rect">
            <a:avLst/>
          </a:prstGeom>
        </p:spPr>
      </p:pic>
      <p:pic>
        <p:nvPicPr>
          <p:cNvPr id="5" name="Picture 5"/>
          <p:cNvPicPr>
            <a:picLocks noChangeAspect="1"/>
          </p:cNvPicPr>
          <p:nvPr/>
        </p:nvPicPr>
        <p:blipFill>
          <a:blip r:embed="rId5"/>
          <a:srcRect/>
          <a:stretch>
            <a:fillRect/>
          </a:stretch>
        </p:blipFill>
        <p:spPr>
          <a:xfrm>
            <a:off x="1147210" y="4246939"/>
            <a:ext cx="5013554" cy="4132912"/>
          </a:xfrm>
          <a:prstGeom prst="rect">
            <a:avLst/>
          </a:prstGeom>
        </p:spPr>
      </p:pic>
      <p:pic>
        <p:nvPicPr>
          <p:cNvPr id="6" name="Picture 6"/>
          <p:cNvPicPr>
            <a:picLocks noChangeAspect="1"/>
          </p:cNvPicPr>
          <p:nvPr/>
        </p:nvPicPr>
        <p:blipFill>
          <a:blip r:embed="rId6"/>
          <a:srcRect/>
          <a:stretch>
            <a:fillRect/>
          </a:stretch>
        </p:blipFill>
        <p:spPr>
          <a:xfrm>
            <a:off x="6955428" y="3300749"/>
            <a:ext cx="10865057" cy="5473130"/>
          </a:xfrm>
          <a:prstGeom prst="rect">
            <a:avLst/>
          </a:prstGeom>
        </p:spPr>
      </p:pic>
      <p:sp>
        <p:nvSpPr>
          <p:cNvPr id="7" name="TextBox 7"/>
          <p:cNvSpPr txBox="1"/>
          <p:nvPr/>
        </p:nvSpPr>
        <p:spPr>
          <a:xfrm>
            <a:off x="3653987" y="222323"/>
            <a:ext cx="11256546" cy="1059643"/>
          </a:xfrm>
          <a:prstGeom prst="rect">
            <a:avLst/>
          </a:prstGeom>
        </p:spPr>
        <p:txBody>
          <a:bodyPr lIns="0" tIns="0" rIns="0" bIns="0" rtlCol="0" anchor="t">
            <a:spAutoFit/>
          </a:bodyPr>
          <a:lstStyle/>
          <a:p>
            <a:pPr marL="0" lvl="0" indent="0" algn="ctr">
              <a:lnSpc>
                <a:spcPts val="4077"/>
              </a:lnSpc>
              <a:spcBef>
                <a:spcPct val="0"/>
              </a:spcBef>
            </a:pPr>
            <a:r>
              <a:rPr lang="en-US" sz="2954" spc="289">
                <a:solidFill>
                  <a:srgbClr val="231F20"/>
                </a:solidFill>
                <a:latin typeface="Codec Pro ExtraBold"/>
              </a:rPr>
              <a:t>TECHNIQUES DE RECHERCHE DE POLITIQUES : PRÉSENTATION DE L'ALGORITHME DQN</a:t>
            </a:r>
          </a:p>
        </p:txBody>
      </p:sp>
      <p:sp>
        <p:nvSpPr>
          <p:cNvPr id="8" name="TextBox 8"/>
          <p:cNvSpPr txBox="1"/>
          <p:nvPr/>
        </p:nvSpPr>
        <p:spPr>
          <a:xfrm>
            <a:off x="303604" y="2255528"/>
            <a:ext cx="11256546" cy="541984"/>
          </a:xfrm>
          <a:prstGeom prst="rect">
            <a:avLst/>
          </a:prstGeom>
        </p:spPr>
        <p:txBody>
          <a:bodyPr lIns="0" tIns="0" rIns="0" bIns="0" rtlCol="0" anchor="t">
            <a:spAutoFit/>
          </a:bodyPr>
          <a:lstStyle/>
          <a:p>
            <a:pPr>
              <a:lnSpc>
                <a:spcPts val="4077"/>
              </a:lnSpc>
              <a:spcBef>
                <a:spcPct val="0"/>
              </a:spcBef>
            </a:pPr>
            <a:r>
              <a:rPr lang="en-US" sz="2954" spc="289">
                <a:solidFill>
                  <a:srgbClr val="231F20"/>
                </a:solidFill>
                <a:latin typeface="Codec Pro ExtraBold"/>
              </a:rPr>
              <a:t>DEEP Q-NETWORK (DQN)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23753" y="9258300"/>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752828" y="-6405764"/>
            <a:ext cx="9348363" cy="9348363"/>
          </a:xfrm>
          <a:prstGeom prst="rect">
            <a:avLst/>
          </a:prstGeom>
        </p:spPr>
      </p:pic>
      <p:sp>
        <p:nvSpPr>
          <p:cNvPr id="5" name="TextBox 5"/>
          <p:cNvSpPr txBox="1"/>
          <p:nvPr/>
        </p:nvSpPr>
        <p:spPr>
          <a:xfrm>
            <a:off x="3653987" y="222323"/>
            <a:ext cx="11256546" cy="1059643"/>
          </a:xfrm>
          <a:prstGeom prst="rect">
            <a:avLst/>
          </a:prstGeom>
        </p:spPr>
        <p:txBody>
          <a:bodyPr lIns="0" tIns="0" rIns="0" bIns="0" rtlCol="0" anchor="t">
            <a:spAutoFit/>
          </a:bodyPr>
          <a:lstStyle/>
          <a:p>
            <a:pPr marL="0" lvl="0" indent="0" algn="ctr">
              <a:lnSpc>
                <a:spcPts val="4077"/>
              </a:lnSpc>
              <a:spcBef>
                <a:spcPct val="0"/>
              </a:spcBef>
            </a:pPr>
            <a:r>
              <a:rPr lang="en-US" sz="2954" spc="289">
                <a:solidFill>
                  <a:srgbClr val="231F20"/>
                </a:solidFill>
                <a:latin typeface="Codec Pro ExtraBold"/>
              </a:rPr>
              <a:t>TECHNIQUES DE RECHERCHE DE POLITIQUES : SIMULATION AVEC L'ALGORITHME DQN</a:t>
            </a:r>
          </a:p>
        </p:txBody>
      </p:sp>
      <p:sp>
        <p:nvSpPr>
          <p:cNvPr id="6" name="TextBox 6"/>
          <p:cNvSpPr txBox="1"/>
          <p:nvPr/>
        </p:nvSpPr>
        <p:spPr>
          <a:xfrm>
            <a:off x="519400" y="3635407"/>
            <a:ext cx="9392997" cy="541984"/>
          </a:xfrm>
          <a:prstGeom prst="rect">
            <a:avLst/>
          </a:prstGeom>
        </p:spPr>
        <p:txBody>
          <a:bodyPr lIns="0" tIns="0" rIns="0" bIns="0" rtlCol="0" anchor="t">
            <a:spAutoFit/>
          </a:bodyPr>
          <a:lstStyle/>
          <a:p>
            <a:pPr marL="0" lvl="0" indent="0">
              <a:lnSpc>
                <a:spcPts val="4077"/>
              </a:lnSpc>
              <a:spcBef>
                <a:spcPct val="0"/>
              </a:spcBef>
            </a:pPr>
            <a:r>
              <a:rPr lang="en-US" sz="2954" spc="289">
                <a:solidFill>
                  <a:srgbClr val="231F20"/>
                </a:solidFill>
                <a:latin typeface="Codec Pro ExtraBold"/>
              </a:rPr>
              <a:t>ARCHITECTURES DE RÉSEAUX NEURONAUX</a:t>
            </a:r>
          </a:p>
        </p:txBody>
      </p:sp>
      <p:sp>
        <p:nvSpPr>
          <p:cNvPr id="7" name="TextBox 7"/>
          <p:cNvSpPr txBox="1"/>
          <p:nvPr/>
        </p:nvSpPr>
        <p:spPr>
          <a:xfrm>
            <a:off x="1028700" y="4665247"/>
            <a:ext cx="15990390" cy="2497087"/>
          </a:xfrm>
          <a:prstGeom prst="rect">
            <a:avLst/>
          </a:prstGeom>
        </p:spPr>
        <p:txBody>
          <a:bodyPr lIns="0" tIns="0" rIns="0" bIns="0" rtlCol="0" anchor="t">
            <a:spAutoFit/>
          </a:bodyPr>
          <a:lstStyle/>
          <a:p>
            <a:pPr>
              <a:lnSpc>
                <a:spcPts val="3357"/>
              </a:lnSpc>
            </a:pPr>
            <a:r>
              <a:rPr lang="en-US" sz="2432" spc="238">
                <a:solidFill>
                  <a:srgbClr val="231F20"/>
                </a:solidFill>
                <a:latin typeface="Open Sauce"/>
              </a:rPr>
              <a:t>Le réseau critique a la même architecture, le même optimiseur et la même initialisation que le critique de l'algorithme DDPG, sauf qu'il ne prend pas d'action en entrée. Au lieu de cela, la couche de sortie du critique contient un nombre de neurones égal à l'espace d'action :</a:t>
            </a:r>
          </a:p>
          <a:p>
            <a:pPr>
              <a:lnSpc>
                <a:spcPts val="3357"/>
              </a:lnSpc>
            </a:pPr>
            <a:r>
              <a:rPr lang="en-US" sz="2432" spc="238">
                <a:solidFill>
                  <a:srgbClr val="231F20"/>
                </a:solidFill>
                <a:latin typeface="Open Sauce"/>
              </a:rPr>
              <a:t>Le ième neurone de la couche de sortie représente l'estimation de la sortie attendue de la ième action lorsqu'elle se trouve dans un état 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7207" y="9423420"/>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752828" y="-6405764"/>
            <a:ext cx="9348363" cy="9348363"/>
          </a:xfrm>
          <a:prstGeom prst="rect">
            <a:avLst/>
          </a:prstGeom>
        </p:spPr>
      </p:pic>
      <p:pic>
        <p:nvPicPr>
          <p:cNvPr id="4" name="Picture 4"/>
          <p:cNvPicPr>
            <a:picLocks noChangeAspect="1"/>
          </p:cNvPicPr>
          <p:nvPr/>
        </p:nvPicPr>
        <p:blipFill>
          <a:blip r:embed="rId4"/>
          <a:srcRect/>
          <a:stretch>
            <a:fillRect/>
          </a:stretch>
        </p:blipFill>
        <p:spPr>
          <a:xfrm>
            <a:off x="12155472" y="1281967"/>
            <a:ext cx="5510123" cy="4132592"/>
          </a:xfrm>
          <a:prstGeom prst="rect">
            <a:avLst/>
          </a:prstGeom>
        </p:spPr>
      </p:pic>
      <p:pic>
        <p:nvPicPr>
          <p:cNvPr id="5" name="Picture 5"/>
          <p:cNvPicPr>
            <a:picLocks noChangeAspect="1"/>
          </p:cNvPicPr>
          <p:nvPr/>
        </p:nvPicPr>
        <p:blipFill>
          <a:blip r:embed="rId5"/>
          <a:srcRect/>
          <a:stretch>
            <a:fillRect/>
          </a:stretch>
        </p:blipFill>
        <p:spPr>
          <a:xfrm>
            <a:off x="12976470" y="6209604"/>
            <a:ext cx="3868126" cy="3213816"/>
          </a:xfrm>
          <a:prstGeom prst="rect">
            <a:avLst/>
          </a:prstGeom>
        </p:spPr>
      </p:pic>
      <p:sp>
        <p:nvSpPr>
          <p:cNvPr id="6" name="TextBox 6"/>
          <p:cNvSpPr txBox="1"/>
          <p:nvPr/>
        </p:nvSpPr>
        <p:spPr>
          <a:xfrm>
            <a:off x="3653987" y="222323"/>
            <a:ext cx="11256546" cy="1059643"/>
          </a:xfrm>
          <a:prstGeom prst="rect">
            <a:avLst/>
          </a:prstGeom>
        </p:spPr>
        <p:txBody>
          <a:bodyPr lIns="0" tIns="0" rIns="0" bIns="0" rtlCol="0" anchor="t">
            <a:spAutoFit/>
          </a:bodyPr>
          <a:lstStyle/>
          <a:p>
            <a:pPr algn="ctr">
              <a:lnSpc>
                <a:spcPts val="4077"/>
              </a:lnSpc>
            </a:pPr>
            <a:r>
              <a:rPr lang="en-US" sz="2954" spc="289">
                <a:solidFill>
                  <a:srgbClr val="231F20"/>
                </a:solidFill>
                <a:latin typeface="Codec Pro ExtraBold"/>
              </a:rPr>
              <a:t>APPRENTISSAGE PAR RENFORCEMENT :</a:t>
            </a:r>
          </a:p>
          <a:p>
            <a:pPr marL="0" lvl="0" indent="0" algn="ctr">
              <a:lnSpc>
                <a:spcPts val="4077"/>
              </a:lnSpc>
              <a:spcBef>
                <a:spcPct val="0"/>
              </a:spcBef>
            </a:pPr>
            <a:r>
              <a:rPr lang="en-US" sz="2954" spc="289">
                <a:solidFill>
                  <a:srgbClr val="231F20"/>
                </a:solidFill>
                <a:latin typeface="Codec Pro ExtraBold"/>
              </a:rPr>
              <a:t>SIMULATION AVEC L'ALGORITHME DQN</a:t>
            </a:r>
          </a:p>
        </p:txBody>
      </p:sp>
      <p:sp>
        <p:nvSpPr>
          <p:cNvPr id="7" name="TextBox 7"/>
          <p:cNvSpPr txBox="1"/>
          <p:nvPr/>
        </p:nvSpPr>
        <p:spPr>
          <a:xfrm>
            <a:off x="453874" y="2623982"/>
            <a:ext cx="9392997" cy="541984"/>
          </a:xfrm>
          <a:prstGeom prst="rect">
            <a:avLst/>
          </a:prstGeom>
        </p:spPr>
        <p:txBody>
          <a:bodyPr lIns="0" tIns="0" rIns="0" bIns="0" rtlCol="0" anchor="t">
            <a:spAutoFit/>
          </a:bodyPr>
          <a:lstStyle/>
          <a:p>
            <a:pPr marL="0" lvl="0" indent="0">
              <a:lnSpc>
                <a:spcPts val="4077"/>
              </a:lnSpc>
              <a:spcBef>
                <a:spcPct val="0"/>
              </a:spcBef>
            </a:pPr>
            <a:r>
              <a:rPr lang="en-US" sz="2954" spc="289">
                <a:solidFill>
                  <a:srgbClr val="231F20"/>
                </a:solidFill>
                <a:latin typeface="Codec Pro ExtraBold"/>
              </a:rPr>
              <a:t>EVALUATION DES PERFORMANCES</a:t>
            </a:r>
          </a:p>
        </p:txBody>
      </p:sp>
      <p:sp>
        <p:nvSpPr>
          <p:cNvPr id="8" name="TextBox 8"/>
          <p:cNvSpPr txBox="1"/>
          <p:nvPr/>
        </p:nvSpPr>
        <p:spPr>
          <a:xfrm>
            <a:off x="453874" y="3318651"/>
            <a:ext cx="11136683" cy="6849447"/>
          </a:xfrm>
          <a:prstGeom prst="rect">
            <a:avLst/>
          </a:prstGeom>
        </p:spPr>
        <p:txBody>
          <a:bodyPr lIns="0" tIns="0" rIns="0" bIns="0" rtlCol="0" anchor="t">
            <a:spAutoFit/>
          </a:bodyPr>
          <a:lstStyle/>
          <a:p>
            <a:pPr marL="454263" lvl="1" indent="-227131">
              <a:lnSpc>
                <a:spcPts val="2735"/>
              </a:lnSpc>
              <a:buFont typeface="Arial"/>
              <a:buChar char="•"/>
            </a:pPr>
            <a:r>
              <a:rPr lang="en-US" sz="2104">
                <a:solidFill>
                  <a:srgbClr val="231F20"/>
                </a:solidFill>
                <a:latin typeface="Open Sauce"/>
              </a:rPr>
              <a:t>L'évaluation de DQN a été effectuée dans les mêmes conditions que l'évaluation de DDPG. En ce qui concerne la discrétisation de l'espace d'action, elle a été évaluée sur différentes tailles en utilisant des nombres uniformément espacés sur l'intervalle [-1,1].</a:t>
            </a:r>
          </a:p>
          <a:p>
            <a:pPr marL="454263" lvl="1" indent="-227131">
              <a:lnSpc>
                <a:spcPts val="2735"/>
              </a:lnSpc>
              <a:buFont typeface="Arial"/>
              <a:buChar char="•"/>
            </a:pPr>
            <a:r>
              <a:rPr lang="en-US" sz="2104">
                <a:solidFill>
                  <a:srgbClr val="231F20"/>
                </a:solidFill>
                <a:latin typeface="Open Sauce"/>
              </a:rPr>
              <a:t>D'après la figure suivante, on peut constater que l'utilisation de DQN avec une discrétisation diverse nécessite près de 200 épisodes de plus que DDPG pour converger, de plus, DQN atteint un plateau à la valeur d'environ 810, soit environ 10 % de moins que DDPG. Ce résultat peut s'expliquer par le fait que la discrétisation de l'espace d'action ne donne pas suffisamment de degrés de liberté à l'agent.</a:t>
            </a:r>
          </a:p>
          <a:p>
            <a:pPr marL="454263" lvl="1" indent="-227131">
              <a:lnSpc>
                <a:spcPts val="2735"/>
              </a:lnSpc>
              <a:buFont typeface="Arial"/>
              <a:buChar char="•"/>
            </a:pPr>
            <a:r>
              <a:rPr lang="en-US" sz="2104">
                <a:solidFill>
                  <a:srgbClr val="231F20"/>
                </a:solidFill>
                <a:latin typeface="Open Sauce"/>
              </a:rPr>
              <a:t>DQN semble également être moins stable que DDPG en raison des pics observés. Curieusement, l'augmentation du nombre d'actions ne change pas beaucoup la récompense cumulative attendue de 3 à 13 actions, et il est intéressant de regarder une simulation de ces différents modèles car selon l'espace d'action, le modèle adapte ses stratégies, par exemple avec 11 actions, le réseau a appris une stratégie consistant à rester du côté gauche de la corde et à appliquer de petites forces à gauche et à droite pour maintenir le double pendule stable. Cela ressemble à de la triche, mais cela fonctionne ! En revanche, lorsque très peu d'actions sont disponibles, sa stratégie consiste à faire de grandes oscillations gauche-droite.</a:t>
            </a:r>
          </a:p>
        </p:txBody>
      </p:sp>
      <p:sp>
        <p:nvSpPr>
          <p:cNvPr id="9" name="TextBox 9"/>
          <p:cNvSpPr txBox="1"/>
          <p:nvPr/>
        </p:nvSpPr>
        <p:spPr>
          <a:xfrm>
            <a:off x="11396069" y="5405034"/>
            <a:ext cx="6891931" cy="613950"/>
          </a:xfrm>
          <a:prstGeom prst="rect">
            <a:avLst/>
          </a:prstGeom>
        </p:spPr>
        <p:txBody>
          <a:bodyPr lIns="0" tIns="0" rIns="0" bIns="0" rtlCol="0" anchor="t">
            <a:spAutoFit/>
          </a:bodyPr>
          <a:lstStyle/>
          <a:p>
            <a:pPr>
              <a:lnSpc>
                <a:spcPts val="2475"/>
              </a:lnSpc>
              <a:spcBef>
                <a:spcPct val="0"/>
              </a:spcBef>
            </a:pPr>
            <a:r>
              <a:rPr lang="en-US" sz="1904">
                <a:solidFill>
                  <a:srgbClr val="231F20"/>
                </a:solidFill>
                <a:latin typeface="Open Sauce"/>
              </a:rPr>
              <a:t>Figure: Algorithme DQN sur un espace d'action diversifié avec γ = 0,99, et 11 actions discrètes</a:t>
            </a:r>
          </a:p>
        </p:txBody>
      </p:sp>
      <p:sp>
        <p:nvSpPr>
          <p:cNvPr id="10" name="TextBox 10"/>
          <p:cNvSpPr txBox="1"/>
          <p:nvPr/>
        </p:nvSpPr>
        <p:spPr>
          <a:xfrm>
            <a:off x="12460287" y="9604395"/>
            <a:ext cx="6891931" cy="299647"/>
          </a:xfrm>
          <a:prstGeom prst="rect">
            <a:avLst/>
          </a:prstGeom>
        </p:spPr>
        <p:txBody>
          <a:bodyPr lIns="0" tIns="0" rIns="0" bIns="0" rtlCol="0" anchor="t">
            <a:spAutoFit/>
          </a:bodyPr>
          <a:lstStyle/>
          <a:p>
            <a:pPr>
              <a:lnSpc>
                <a:spcPts val="2475"/>
              </a:lnSpc>
              <a:spcBef>
                <a:spcPct val="0"/>
              </a:spcBef>
            </a:pPr>
            <a:r>
              <a:rPr lang="en-US" sz="1904">
                <a:solidFill>
                  <a:srgbClr val="231F20"/>
                </a:solidFill>
                <a:latin typeface="Open Sauce"/>
              </a:rPr>
              <a:t>Figure: Stratégie de DQN avec 11 actions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23753" y="9258300"/>
            <a:ext cx="4687320" cy="46873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752828" y="-6405764"/>
            <a:ext cx="9348363" cy="9348363"/>
          </a:xfrm>
          <a:prstGeom prst="rect">
            <a:avLst/>
          </a:prstGeom>
        </p:spPr>
      </p:pic>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4384926" y="1965308"/>
            <a:ext cx="13314707" cy="8321692"/>
          </a:xfrm>
          <a:prstGeom prst="rect">
            <a:avLst/>
          </a:prstGeom>
        </p:spPr>
      </p:pic>
      <p:sp>
        <p:nvSpPr>
          <p:cNvPr id="5" name="TextBox 5"/>
          <p:cNvSpPr txBox="1"/>
          <p:nvPr/>
        </p:nvSpPr>
        <p:spPr>
          <a:xfrm>
            <a:off x="3653987" y="222323"/>
            <a:ext cx="11256546" cy="1575615"/>
          </a:xfrm>
          <a:prstGeom prst="rect">
            <a:avLst/>
          </a:prstGeom>
        </p:spPr>
        <p:txBody>
          <a:bodyPr lIns="0" tIns="0" rIns="0" bIns="0" rtlCol="0" anchor="t">
            <a:spAutoFit/>
          </a:bodyPr>
          <a:lstStyle/>
          <a:p>
            <a:pPr algn="ctr">
              <a:lnSpc>
                <a:spcPts val="4077"/>
              </a:lnSpc>
            </a:pPr>
            <a:r>
              <a:rPr lang="en-US" sz="2954" spc="289">
                <a:solidFill>
                  <a:srgbClr val="231F20"/>
                </a:solidFill>
                <a:latin typeface="Codec Pro ExtraBold"/>
              </a:rPr>
              <a:t>APPRENTISSAGE PAR RENFORCEMENT :</a:t>
            </a:r>
          </a:p>
          <a:p>
            <a:pPr algn="ctr">
              <a:lnSpc>
                <a:spcPts val="4077"/>
              </a:lnSpc>
            </a:pPr>
            <a:r>
              <a:rPr lang="en-US" sz="2954" spc="289">
                <a:solidFill>
                  <a:srgbClr val="231F20"/>
                </a:solidFill>
                <a:latin typeface="Codec Pro ExtraBold"/>
              </a:rPr>
              <a:t>EXPERIENCES AVEC L'ALGORITHME DQN</a:t>
            </a:r>
          </a:p>
          <a:p>
            <a:pPr marL="0" lvl="0" indent="0" algn="ctr">
              <a:lnSpc>
                <a:spcPts val="4077"/>
              </a:lnSpc>
              <a:spcBef>
                <a:spcPct val="0"/>
              </a:spcBef>
            </a:pPr>
            <a:r>
              <a:rPr lang="en-US" sz="2954" spc="289">
                <a:solidFill>
                  <a:srgbClr val="231F20"/>
                </a:solidFill>
                <a:latin typeface="Codec Pro ExtraBold"/>
              </a:rPr>
              <a:t>VIDÉO DÉMONSTRATIF</a:t>
            </a:r>
          </a:p>
        </p:txBody>
      </p:sp>
      <p:sp>
        <p:nvSpPr>
          <p:cNvPr id="6" name="TextBox 6"/>
          <p:cNvSpPr txBox="1"/>
          <p:nvPr/>
        </p:nvSpPr>
        <p:spPr>
          <a:xfrm>
            <a:off x="382724" y="4739121"/>
            <a:ext cx="3892446" cy="3248462"/>
          </a:xfrm>
          <a:prstGeom prst="rect">
            <a:avLst/>
          </a:prstGeom>
        </p:spPr>
        <p:txBody>
          <a:bodyPr lIns="0" tIns="0" rIns="0" bIns="0" rtlCol="0" anchor="t">
            <a:spAutoFit/>
          </a:bodyPr>
          <a:lstStyle/>
          <a:p>
            <a:pPr>
              <a:lnSpc>
                <a:spcPts val="2859"/>
              </a:lnSpc>
              <a:spcBef>
                <a:spcPct val="0"/>
              </a:spcBef>
            </a:pPr>
            <a:r>
              <a:rPr lang="en-US" sz="2199">
                <a:solidFill>
                  <a:srgbClr val="231F20"/>
                </a:solidFill>
                <a:latin typeface="Open Sauce"/>
              </a:rPr>
              <a:t>Commande utilisé: </a:t>
            </a:r>
          </a:p>
          <a:p>
            <a:pPr>
              <a:lnSpc>
                <a:spcPts val="2859"/>
              </a:lnSpc>
              <a:spcBef>
                <a:spcPct val="0"/>
              </a:spcBef>
            </a:pPr>
            <a:r>
              <a:rPr lang="en-US" sz="2199">
                <a:solidFill>
                  <a:srgbClr val="231F20"/>
                </a:solidFill>
                <a:latin typeface="Open Sauce Bold"/>
              </a:rPr>
              <a:t>python main.py --dqn --gamma 0.99 --render saved_models/critic_500_False_11_0.99_dql</a:t>
            </a:r>
          </a:p>
          <a:p>
            <a:pPr>
              <a:lnSpc>
                <a:spcPts val="2859"/>
              </a:lnSpc>
              <a:spcBef>
                <a:spcPct val="0"/>
              </a:spcBef>
            </a:pPr>
            <a:r>
              <a:rPr lang="en-US" sz="2199">
                <a:solidFill>
                  <a:srgbClr val="231F20"/>
                </a:solidFill>
                <a:latin typeface="Open Sauce"/>
              </a:rPr>
              <a:t>charge un modèle préenregistré de l'algorithme DQN avec 11 actions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47127" y="8914232"/>
            <a:ext cx="4687320" cy="46873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33098" y="-7642151"/>
            <a:ext cx="9348363" cy="9348363"/>
          </a:xfrm>
          <a:prstGeom prst="rect">
            <a:avLst/>
          </a:prstGeom>
        </p:spPr>
      </p:pic>
      <p:sp>
        <p:nvSpPr>
          <p:cNvPr id="5" name="TextBox 5"/>
          <p:cNvSpPr txBox="1"/>
          <p:nvPr/>
        </p:nvSpPr>
        <p:spPr>
          <a:xfrm>
            <a:off x="3278006" y="407470"/>
            <a:ext cx="12212129" cy="1298829"/>
          </a:xfrm>
          <a:prstGeom prst="rect">
            <a:avLst/>
          </a:prstGeom>
        </p:spPr>
        <p:txBody>
          <a:bodyPr lIns="0" tIns="0" rIns="0" bIns="0" rtlCol="0" anchor="t">
            <a:spAutoFit/>
          </a:bodyPr>
          <a:lstStyle/>
          <a:p>
            <a:pPr marL="0" lvl="0" indent="0" algn="ctr">
              <a:lnSpc>
                <a:spcPts val="4967"/>
              </a:lnSpc>
              <a:spcBef>
                <a:spcPct val="0"/>
              </a:spcBef>
            </a:pPr>
            <a:r>
              <a:rPr lang="en-US" sz="3600" spc="352">
                <a:solidFill>
                  <a:srgbClr val="231F20"/>
                </a:solidFill>
                <a:latin typeface="Codec Pro ExtraBold"/>
              </a:rPr>
              <a:t>ANALYSE DES RÉSULTATS, AMÉLIORATIONS POSSIBLES ET CONCLUSION</a:t>
            </a:r>
          </a:p>
        </p:txBody>
      </p:sp>
      <p:sp>
        <p:nvSpPr>
          <p:cNvPr id="6" name="TextBox 6"/>
          <p:cNvSpPr txBox="1"/>
          <p:nvPr/>
        </p:nvSpPr>
        <p:spPr>
          <a:xfrm>
            <a:off x="1028700" y="2191228"/>
            <a:ext cx="16710742" cy="7422191"/>
          </a:xfrm>
          <a:prstGeom prst="rect">
            <a:avLst/>
          </a:prstGeom>
        </p:spPr>
        <p:txBody>
          <a:bodyPr lIns="0" tIns="0" rIns="0" bIns="0" rtlCol="0" anchor="t">
            <a:spAutoFit/>
          </a:bodyPr>
          <a:lstStyle/>
          <a:p>
            <a:pPr marL="465335" lvl="1" indent="-232668">
              <a:lnSpc>
                <a:spcPts val="3685"/>
              </a:lnSpc>
              <a:buFont typeface="Arial"/>
              <a:buChar char="•"/>
            </a:pPr>
            <a:r>
              <a:rPr lang="en-US" sz="2155" spc="137">
                <a:solidFill>
                  <a:srgbClr val="231F20"/>
                </a:solidFill>
                <a:latin typeface="Open Sauce"/>
              </a:rPr>
              <a:t>Nous avons mis en œuvre un modèle d'apprentissage par renforcement pour découvrir des stratégies efficaces pour la régulation du système à double pendule inversé, démontrant notre volonté d'explorer des approches innovantes et d'optimiser les performances du système.</a:t>
            </a:r>
          </a:p>
          <a:p>
            <a:pPr marL="465335" lvl="1" indent="-232668">
              <a:lnSpc>
                <a:spcPts val="3685"/>
              </a:lnSpc>
              <a:buFont typeface="Arial"/>
              <a:buChar char="•"/>
            </a:pPr>
            <a:r>
              <a:rPr lang="en-US" sz="2155" spc="137">
                <a:solidFill>
                  <a:srgbClr val="231F20"/>
                </a:solidFill>
                <a:latin typeface="Open Sauce"/>
              </a:rPr>
              <a:t>Plusieurs techniques de recherche de politique ont été utilisées pour contrôler le système instable, aboutissant à des politiques décentes, bien que non optimales.</a:t>
            </a:r>
          </a:p>
          <a:p>
            <a:pPr marL="465335" lvl="1" indent="-232668">
              <a:lnSpc>
                <a:spcPts val="3685"/>
              </a:lnSpc>
              <a:buFont typeface="Arial"/>
              <a:buChar char="•"/>
            </a:pPr>
            <a:r>
              <a:rPr lang="en-US" sz="2155" spc="137">
                <a:solidFill>
                  <a:srgbClr val="231F20"/>
                </a:solidFill>
                <a:latin typeface="Open Sauce"/>
              </a:rPr>
              <a:t>En comparant DDPG et DQN, DDPG a trouvé une politique avec une récompense cumulative attendue plus élevée. DDPG est meilleur pour trouver de bonnes politiques, bien que l'ajustement des hyperparamètres soit plus fastidieux en raison de l'utilisation d'un réseau supplémentaire. DQN pourrait offrir un apprentissage plus stable.</a:t>
            </a:r>
          </a:p>
          <a:p>
            <a:pPr marL="465335" lvl="1" indent="-232668">
              <a:lnSpc>
                <a:spcPts val="3685"/>
              </a:lnSpc>
              <a:buFont typeface="Arial"/>
              <a:buChar char="•"/>
            </a:pPr>
            <a:r>
              <a:rPr lang="en-US" sz="2155" spc="137">
                <a:solidFill>
                  <a:srgbClr val="231F20"/>
                </a:solidFill>
                <a:latin typeface="Open Sauce"/>
              </a:rPr>
              <a:t>Pour améliorer les politiques, des techniques telles que la relecture d'expériences priorisées et l'utilisation de politiques basées sur des images pourraient être explorées avec DDPG ou DQN en utilisant des réseaux neuronaux convolutifs.</a:t>
            </a:r>
          </a:p>
          <a:p>
            <a:pPr marL="465335" lvl="1" indent="-232668">
              <a:lnSpc>
                <a:spcPts val="3685"/>
              </a:lnSpc>
              <a:buFont typeface="Arial"/>
              <a:buChar char="•"/>
            </a:pPr>
            <a:r>
              <a:rPr lang="en-US" sz="2155" spc="137">
                <a:solidFill>
                  <a:srgbClr val="231F20"/>
                </a:solidFill>
                <a:latin typeface="Open Sauce"/>
              </a:rPr>
              <a:t>En conclusion, malgré certaines limites, l'algorithme DDPG a démontré sa capacité à équilibrer les bras du double pendule verticalement sur une longue période. Pour améliorer les performances du système, des stratégies d'exploration différentes, l'ajustement des hyperparamètres et l'utilisation de données plus diverses et robustes sont recommandés.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TextBox 3"/>
          <p:cNvSpPr txBox="1"/>
          <p:nvPr/>
        </p:nvSpPr>
        <p:spPr>
          <a:xfrm>
            <a:off x="6516523" y="682101"/>
            <a:ext cx="9714979" cy="2481283"/>
          </a:xfrm>
          <a:prstGeom prst="rect">
            <a:avLst/>
          </a:prstGeom>
        </p:spPr>
        <p:txBody>
          <a:bodyPr lIns="0" tIns="0" rIns="0" bIns="0" rtlCol="0" anchor="t">
            <a:spAutoFit/>
          </a:bodyPr>
          <a:lstStyle/>
          <a:p>
            <a:pPr marL="0" lvl="0" indent="0" algn="ctr">
              <a:lnSpc>
                <a:spcPts val="8914"/>
              </a:lnSpc>
            </a:pPr>
            <a:r>
              <a:rPr lang="en-US" sz="9585" spc="1035">
                <a:solidFill>
                  <a:srgbClr val="231F20"/>
                </a:solidFill>
                <a:latin typeface="Codec Pro ExtraBold"/>
              </a:rPr>
              <a:t>CONCLUSION GÉNÉRALE</a:t>
            </a:r>
          </a:p>
        </p:txBody>
      </p:sp>
      <p:grpSp>
        <p:nvGrpSpPr>
          <p:cNvPr id="4" name="Group 4"/>
          <p:cNvGrpSpPr/>
          <p:nvPr/>
        </p:nvGrpSpPr>
        <p:grpSpPr>
          <a:xfrm rot="826432">
            <a:off x="-18353104" y="-3567159"/>
            <a:ext cx="21026341" cy="12831921"/>
            <a:chOff x="0" y="0"/>
            <a:chExt cx="5537802" cy="3379601"/>
          </a:xfrm>
        </p:grpSpPr>
        <p:sp>
          <p:nvSpPr>
            <p:cNvPr id="5" name="Freeform 5"/>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rot="773821">
            <a:off x="3741572" y="-4834013"/>
            <a:ext cx="313833" cy="8482349"/>
            <a:chOff x="0" y="0"/>
            <a:chExt cx="82656" cy="2234034"/>
          </a:xfrm>
        </p:grpSpPr>
        <p:sp>
          <p:nvSpPr>
            <p:cNvPr id="8" name="Freeform 8"/>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3032320" y="3803284"/>
            <a:ext cx="14381305" cy="5717894"/>
          </a:xfrm>
          <a:prstGeom prst="rect">
            <a:avLst/>
          </a:prstGeom>
        </p:spPr>
        <p:txBody>
          <a:bodyPr lIns="0" tIns="0" rIns="0" bIns="0" rtlCol="0" anchor="t">
            <a:spAutoFit/>
          </a:bodyPr>
          <a:lstStyle/>
          <a:p>
            <a:pPr>
              <a:lnSpc>
                <a:spcPts val="4198"/>
              </a:lnSpc>
            </a:pPr>
            <a:r>
              <a:rPr lang="en-US" sz="2455" spc="157">
                <a:solidFill>
                  <a:srgbClr val="231F20"/>
                </a:solidFill>
                <a:latin typeface="Open Sauce"/>
              </a:rPr>
              <a:t>En résumé, notre projet sur le double pendule inversé sur un chariot présente des simulations approfondies dans divers environnements, mettant en évidence des approches de contrôle innovantes. Nous sommes convaincus que ces simulations impressionneront par la qualité du travail accompli, les résultats obtenus et l'effort considérable déployé.</a:t>
            </a:r>
          </a:p>
          <a:p>
            <a:pPr>
              <a:lnSpc>
                <a:spcPts val="4198"/>
              </a:lnSpc>
            </a:pPr>
            <a:endParaRPr lang="en-US" sz="2455" spc="157">
              <a:solidFill>
                <a:srgbClr val="231F20"/>
              </a:solidFill>
              <a:latin typeface="Open Sauce"/>
            </a:endParaRPr>
          </a:p>
          <a:p>
            <a:pPr>
              <a:lnSpc>
                <a:spcPts val="4198"/>
              </a:lnSpc>
            </a:pPr>
            <a:r>
              <a:rPr lang="en-US" sz="2455" spc="157">
                <a:solidFill>
                  <a:srgbClr val="231F20"/>
                </a:solidFill>
                <a:latin typeface="Open Sauce"/>
              </a:rPr>
              <a:t>Les implications de ce projet vont au-delà de la réussite technique, ouvrant de nouvelles perspectives pour la régulation de systèmes instables dans divers domaines d'application. Ces résultats prometteurs renforcent aussi notre conviction en l'importance de l'apprentissage par renforcement et des simulations software pour résoudre des problèmes réels complexes.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TextBox 3"/>
          <p:cNvSpPr txBox="1"/>
          <p:nvPr/>
        </p:nvSpPr>
        <p:spPr>
          <a:xfrm>
            <a:off x="5912595" y="515486"/>
            <a:ext cx="9714979" cy="830960"/>
          </a:xfrm>
          <a:prstGeom prst="rect">
            <a:avLst/>
          </a:prstGeom>
        </p:spPr>
        <p:txBody>
          <a:bodyPr lIns="0" tIns="0" rIns="0" bIns="0" rtlCol="0" anchor="t">
            <a:spAutoFit/>
          </a:bodyPr>
          <a:lstStyle/>
          <a:p>
            <a:pPr marL="0" lvl="0" indent="0" algn="ctr">
              <a:lnSpc>
                <a:spcPts val="5486"/>
              </a:lnSpc>
            </a:pPr>
            <a:r>
              <a:rPr lang="en-US" sz="5899" spc="637">
                <a:solidFill>
                  <a:srgbClr val="231F20"/>
                </a:solidFill>
                <a:latin typeface="Codec Pro ExtraBold"/>
              </a:rPr>
              <a:t>RÉFÉRENCES</a:t>
            </a:r>
          </a:p>
        </p:txBody>
      </p:sp>
      <p:grpSp>
        <p:nvGrpSpPr>
          <p:cNvPr id="4" name="Group 4"/>
          <p:cNvGrpSpPr/>
          <p:nvPr/>
        </p:nvGrpSpPr>
        <p:grpSpPr>
          <a:xfrm rot="826432">
            <a:off x="-18353104" y="-3567159"/>
            <a:ext cx="21026341" cy="12831921"/>
            <a:chOff x="0" y="0"/>
            <a:chExt cx="5537802" cy="3379601"/>
          </a:xfrm>
        </p:grpSpPr>
        <p:sp>
          <p:nvSpPr>
            <p:cNvPr id="5" name="Freeform 5"/>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rot="773821">
            <a:off x="3741572" y="-4834013"/>
            <a:ext cx="313833" cy="8482349"/>
            <a:chOff x="0" y="0"/>
            <a:chExt cx="82656" cy="2234034"/>
          </a:xfrm>
        </p:grpSpPr>
        <p:sp>
          <p:nvSpPr>
            <p:cNvPr id="8" name="Freeform 8"/>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3471851" y="2180395"/>
            <a:ext cx="14381305" cy="7731859"/>
          </a:xfrm>
          <a:prstGeom prst="rect">
            <a:avLst/>
          </a:prstGeom>
        </p:spPr>
        <p:txBody>
          <a:bodyPr lIns="0" tIns="0" rIns="0" bIns="0" rtlCol="0" anchor="t">
            <a:spAutoFit/>
          </a:bodyPr>
          <a:lstStyle/>
          <a:p>
            <a:pPr>
              <a:lnSpc>
                <a:spcPts val="2830"/>
              </a:lnSpc>
            </a:pPr>
            <a:r>
              <a:rPr lang="en-US" sz="1655" spc="105">
                <a:solidFill>
                  <a:srgbClr val="231F20"/>
                </a:solidFill>
                <a:latin typeface="Open Sauce Bold"/>
              </a:rPr>
              <a:t>Modélisation mathématique:</a:t>
            </a:r>
          </a:p>
          <a:p>
            <a:pPr marL="357388" lvl="1" indent="-178694">
              <a:lnSpc>
                <a:spcPts val="2830"/>
              </a:lnSpc>
              <a:buFont typeface="Arial"/>
              <a:buChar char="•"/>
            </a:pPr>
            <a:r>
              <a:rPr lang="en-US" sz="1655" spc="105">
                <a:solidFill>
                  <a:srgbClr val="231F20"/>
                </a:solidFill>
                <a:latin typeface="Open Sauce"/>
              </a:rPr>
              <a:t>University of New Mexico - Control Theory of The Double Pendulum Inverted on a Cart/ https://drive.google.com/file/d/1VxT84KJXg89n7mJowL-xiMBDLQW6Sbc3/view?usp=sharing</a:t>
            </a:r>
          </a:p>
          <a:p>
            <a:pPr>
              <a:lnSpc>
                <a:spcPts val="2830"/>
              </a:lnSpc>
            </a:pPr>
            <a:endParaRPr lang="en-US" sz="1655" spc="105">
              <a:solidFill>
                <a:srgbClr val="231F20"/>
              </a:solidFill>
              <a:latin typeface="Open Sauce"/>
            </a:endParaRPr>
          </a:p>
          <a:p>
            <a:pPr>
              <a:lnSpc>
                <a:spcPts val="2830"/>
              </a:lnSpc>
            </a:pPr>
            <a:r>
              <a:rPr lang="en-US" sz="1655" spc="105">
                <a:solidFill>
                  <a:srgbClr val="231F20"/>
                </a:solidFill>
                <a:latin typeface="Open Sauce Bold"/>
              </a:rPr>
              <a:t>Modélisation du système sur MATLAB:</a:t>
            </a:r>
          </a:p>
          <a:p>
            <a:pPr marL="357388" lvl="1" indent="-178694">
              <a:lnSpc>
                <a:spcPts val="2830"/>
              </a:lnSpc>
              <a:buFont typeface="Arial"/>
              <a:buChar char="•"/>
            </a:pPr>
            <a:r>
              <a:rPr lang="en-US" sz="1655" spc="105">
                <a:solidFill>
                  <a:srgbClr val="231F20"/>
                </a:solidFill>
                <a:latin typeface="Open Sauce"/>
              </a:rPr>
              <a:t>Implementation of MATLAB Code for LQR/LQG for linearized and non-linearized system: https://github.com/nakul3112/Double-inverted-pendulum.git</a:t>
            </a:r>
          </a:p>
          <a:p>
            <a:pPr>
              <a:lnSpc>
                <a:spcPts val="2830"/>
              </a:lnSpc>
            </a:pPr>
            <a:endParaRPr lang="en-US" sz="1655" spc="105">
              <a:solidFill>
                <a:srgbClr val="231F20"/>
              </a:solidFill>
              <a:latin typeface="Open Sauce"/>
            </a:endParaRPr>
          </a:p>
          <a:p>
            <a:pPr>
              <a:lnSpc>
                <a:spcPts val="2830"/>
              </a:lnSpc>
            </a:pPr>
            <a:r>
              <a:rPr lang="en-US" sz="1655" spc="105">
                <a:solidFill>
                  <a:srgbClr val="231F20"/>
                </a:solidFill>
                <a:latin typeface="Open Sauce Bold"/>
              </a:rPr>
              <a:t>Modélisation et simulation LabVIEW (Simulation #1):</a:t>
            </a:r>
          </a:p>
          <a:p>
            <a:pPr marL="357388" lvl="1" indent="-178694">
              <a:lnSpc>
                <a:spcPts val="2830"/>
              </a:lnSpc>
              <a:buFont typeface="Arial"/>
              <a:buChar char="•"/>
            </a:pPr>
            <a:r>
              <a:rPr lang="en-US" sz="1655" spc="105">
                <a:solidFill>
                  <a:srgbClr val="231F20"/>
                </a:solidFill>
                <a:latin typeface="Open Sauce"/>
              </a:rPr>
              <a:t>Quanser Linear Double Inverted Pendulum: https://www.quanser.com/products/linear-double-inverted-pendulum/</a:t>
            </a:r>
          </a:p>
          <a:p>
            <a:pPr marL="357388" lvl="1" indent="-178694">
              <a:lnSpc>
                <a:spcPts val="2830"/>
              </a:lnSpc>
              <a:buFont typeface="Arial"/>
              <a:buChar char="•"/>
            </a:pPr>
            <a:r>
              <a:rPr lang="en-US" sz="1655" spc="105">
                <a:solidFill>
                  <a:srgbClr val="231F20"/>
                </a:solidFill>
                <a:latin typeface="Open Sauce"/>
              </a:rPr>
              <a:t>Quanser - Linear Servo Control Systems Brochure: https://drive.google.com/file/d/1FyeQGBpf4AzLHVXN6yYvqwZmRYK_1f8l/view?usp=sharing</a:t>
            </a:r>
          </a:p>
          <a:p>
            <a:pPr marL="357388" lvl="1" indent="-178694">
              <a:lnSpc>
                <a:spcPts val="2830"/>
              </a:lnSpc>
              <a:buFont typeface="Arial"/>
              <a:buChar char="•"/>
            </a:pPr>
            <a:r>
              <a:rPr lang="en-US" sz="1655" spc="105">
                <a:solidFill>
                  <a:srgbClr val="231F20"/>
                </a:solidFill>
                <a:latin typeface="Open Sauce"/>
              </a:rPr>
              <a:t>Quanser - Linear Double Inverted Pendulum - Laboratory Guide: https://drive.google.com/file/d/1QVa5jelx7D5Yzznd775VXKbIiXpe-aos/view?usp=sharing</a:t>
            </a:r>
          </a:p>
          <a:p>
            <a:pPr>
              <a:lnSpc>
                <a:spcPts val="2830"/>
              </a:lnSpc>
            </a:pPr>
            <a:endParaRPr lang="en-US" sz="1655" spc="105">
              <a:solidFill>
                <a:srgbClr val="231F20"/>
              </a:solidFill>
              <a:latin typeface="Open Sauce"/>
            </a:endParaRPr>
          </a:p>
          <a:p>
            <a:pPr>
              <a:lnSpc>
                <a:spcPts val="2830"/>
              </a:lnSpc>
            </a:pPr>
            <a:r>
              <a:rPr lang="en-US" sz="1655" spc="105">
                <a:solidFill>
                  <a:srgbClr val="231F20"/>
                </a:solidFill>
                <a:latin typeface="Open Sauce Bold"/>
              </a:rPr>
              <a:t>Apprentissage par renforcement (Simulation #4):</a:t>
            </a:r>
          </a:p>
          <a:p>
            <a:pPr marL="357388" lvl="1" indent="-178694">
              <a:lnSpc>
                <a:spcPts val="2830"/>
              </a:lnSpc>
              <a:buFont typeface="Arial"/>
              <a:buChar char="•"/>
            </a:pPr>
            <a:r>
              <a:rPr lang="en-US" sz="1655" spc="105">
                <a:solidFill>
                  <a:srgbClr val="231F20"/>
                </a:solidFill>
                <a:latin typeface="Open Sauce"/>
              </a:rPr>
              <a:t>Inverted Double pendulum: https://github.com/Julien-Gustin/Inverted-Double-pendulum</a:t>
            </a:r>
          </a:p>
          <a:p>
            <a:pPr marL="357388" lvl="1" indent="-178694">
              <a:lnSpc>
                <a:spcPts val="2830"/>
              </a:lnSpc>
              <a:buFont typeface="Arial"/>
              <a:buChar char="•"/>
            </a:pPr>
            <a:r>
              <a:rPr lang="en-US" sz="1655" spc="105">
                <a:solidFill>
                  <a:srgbClr val="231F20"/>
                </a:solidFill>
                <a:latin typeface="Open Sauce"/>
              </a:rPr>
              <a:t>Université de Liège - Julien Gustin, Joachim Houyon - Searching High-Qaulity Policies to Control an Unstable Physical System: https://drive.google.com/file/d/1ZZP9JLJm16gNSK-q3P0HJkgEw7KP5H6O/view?usp=sharing</a:t>
            </a:r>
          </a:p>
          <a:p>
            <a:pPr marL="357388" lvl="1" indent="-178694">
              <a:lnSpc>
                <a:spcPts val="2830"/>
              </a:lnSpc>
              <a:buFont typeface="Arial"/>
              <a:buChar char="•"/>
            </a:pPr>
            <a:r>
              <a:rPr lang="en-US" sz="1655" spc="105">
                <a:solidFill>
                  <a:srgbClr val="231F20"/>
                </a:solidFill>
                <a:latin typeface="Open Sauce"/>
              </a:rPr>
              <a:t>Google Deepmind. "Continuous control with deep reinforcement learning". : https://arxiv.org/pdf/1509.02971.pdf (pages 2, 4, 8).</a:t>
            </a:r>
          </a:p>
          <a:p>
            <a:pPr>
              <a:lnSpc>
                <a:spcPts val="2830"/>
              </a:lnSpc>
            </a:pPr>
            <a:endParaRPr lang="en-US" sz="1655" spc="105">
              <a:solidFill>
                <a:srgbClr val="231F20"/>
              </a:solidFill>
              <a:latin typeface="Open Sauce"/>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TextBox 3"/>
          <p:cNvSpPr txBox="1"/>
          <p:nvPr/>
        </p:nvSpPr>
        <p:spPr>
          <a:xfrm>
            <a:off x="4998075" y="3254905"/>
            <a:ext cx="9714979" cy="3891491"/>
          </a:xfrm>
          <a:prstGeom prst="rect">
            <a:avLst/>
          </a:prstGeom>
        </p:spPr>
        <p:txBody>
          <a:bodyPr lIns="0" tIns="0" rIns="0" bIns="0" rtlCol="0" anchor="t">
            <a:spAutoFit/>
          </a:bodyPr>
          <a:lstStyle/>
          <a:p>
            <a:pPr marL="0" lvl="0" indent="0" algn="ctr">
              <a:lnSpc>
                <a:spcPts val="9658"/>
              </a:lnSpc>
            </a:pPr>
            <a:r>
              <a:rPr lang="en-US" sz="10385" spc="1121">
                <a:solidFill>
                  <a:srgbClr val="231F20"/>
                </a:solidFill>
                <a:latin typeface="Codec Pro ExtraBold"/>
              </a:rPr>
              <a:t>MERCI POUR VOTRE ATTENTION</a:t>
            </a:r>
          </a:p>
        </p:txBody>
      </p:sp>
      <p:grpSp>
        <p:nvGrpSpPr>
          <p:cNvPr id="4" name="Group 4"/>
          <p:cNvGrpSpPr/>
          <p:nvPr/>
        </p:nvGrpSpPr>
        <p:grpSpPr>
          <a:xfrm rot="826432">
            <a:off x="-18353104" y="-3567159"/>
            <a:ext cx="21026341" cy="12831921"/>
            <a:chOff x="0" y="0"/>
            <a:chExt cx="5537802" cy="3379601"/>
          </a:xfrm>
        </p:grpSpPr>
        <p:sp>
          <p:nvSpPr>
            <p:cNvPr id="5" name="Freeform 5"/>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rot="773821">
            <a:off x="3741572" y="-4834013"/>
            <a:ext cx="313833" cy="8482349"/>
            <a:chOff x="0" y="0"/>
            <a:chExt cx="82656" cy="2234034"/>
          </a:xfrm>
        </p:grpSpPr>
        <p:sp>
          <p:nvSpPr>
            <p:cNvPr id="8" name="Freeform 8"/>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633448" y="3447862"/>
            <a:ext cx="17021103" cy="3391276"/>
            <a:chOff x="0" y="0"/>
            <a:chExt cx="4482924" cy="893176"/>
          </a:xfrm>
        </p:grpSpPr>
        <p:sp>
          <p:nvSpPr>
            <p:cNvPr id="4" name="Freeform 4"/>
            <p:cNvSpPr/>
            <p:nvPr/>
          </p:nvSpPr>
          <p:spPr>
            <a:xfrm>
              <a:off x="0" y="0"/>
              <a:ext cx="4482924" cy="893176"/>
            </a:xfrm>
            <a:custGeom>
              <a:avLst/>
              <a:gdLst/>
              <a:ahLst/>
              <a:cxnLst/>
              <a:rect l="l" t="t" r="r" b="b"/>
              <a:pathLst>
                <a:path w="4482924" h="893176">
                  <a:moveTo>
                    <a:pt x="0" y="0"/>
                  </a:moveTo>
                  <a:lnTo>
                    <a:pt x="4482924" y="0"/>
                  </a:lnTo>
                  <a:lnTo>
                    <a:pt x="4482924" y="893176"/>
                  </a:lnTo>
                  <a:lnTo>
                    <a:pt x="0" y="893176"/>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2082098" y="3511456"/>
            <a:ext cx="13810218" cy="2997387"/>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rPr>
              <a:t>EQUATIONS DU SYSTÈME DYNAMIQUE</a:t>
            </a:r>
          </a:p>
        </p:txBody>
      </p:sp>
      <p:sp>
        <p:nvSpPr>
          <p:cNvPr id="7" name="TextBox 7"/>
          <p:cNvSpPr txBox="1"/>
          <p:nvPr/>
        </p:nvSpPr>
        <p:spPr>
          <a:xfrm>
            <a:off x="633448" y="9628389"/>
            <a:ext cx="13734572" cy="357259"/>
          </a:xfrm>
          <a:prstGeom prst="rect">
            <a:avLst/>
          </a:prstGeom>
        </p:spPr>
        <p:txBody>
          <a:bodyPr lIns="0" tIns="0" rIns="0" bIns="0" rtlCol="0" anchor="t">
            <a:spAutoFit/>
          </a:bodyPr>
          <a:lstStyle/>
          <a:p>
            <a:pPr algn="just">
              <a:lnSpc>
                <a:spcPts val="1455"/>
              </a:lnSpc>
            </a:pPr>
            <a:r>
              <a:rPr lang="en-US" sz="1119">
                <a:solidFill>
                  <a:srgbClr val="231F20"/>
                </a:solidFill>
                <a:latin typeface="Open Sauce Bold Italics"/>
              </a:rPr>
              <a:t>Référence(s):</a:t>
            </a:r>
          </a:p>
          <a:p>
            <a:pPr marL="241670" lvl="1" indent="-120835" algn="just">
              <a:lnSpc>
                <a:spcPts val="1455"/>
              </a:lnSpc>
              <a:buFont typeface="Arial"/>
              <a:buChar char="•"/>
            </a:pPr>
            <a:r>
              <a:rPr lang="en-US" sz="1119">
                <a:solidFill>
                  <a:srgbClr val="231F20"/>
                </a:solidFill>
                <a:latin typeface="Open Sauce Italics"/>
              </a:rPr>
              <a:t>University of New Mexico - Control Theory of The Double Pendulum Inverted on a Cart/ https://drive.google.com/file/d/1VxT84KJXg89n7mJowL-xiMBDLQW6Sbc3/view?usp=sharing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419469" y="2414732"/>
            <a:ext cx="9844227" cy="2850275"/>
          </a:xfrm>
          <a:prstGeom prst="rect">
            <a:avLst/>
          </a:prstGeom>
        </p:spPr>
      </p:pic>
      <p:pic>
        <p:nvPicPr>
          <p:cNvPr id="5" name="Picture 5"/>
          <p:cNvPicPr>
            <a:picLocks noChangeAspect="1"/>
          </p:cNvPicPr>
          <p:nvPr/>
        </p:nvPicPr>
        <p:blipFill>
          <a:blip r:embed="rId5"/>
          <a:srcRect/>
          <a:stretch>
            <a:fillRect/>
          </a:stretch>
        </p:blipFill>
        <p:spPr>
          <a:xfrm>
            <a:off x="10263697" y="2287037"/>
            <a:ext cx="5736253" cy="2977970"/>
          </a:xfrm>
          <a:prstGeom prst="rect">
            <a:avLst/>
          </a:prstGeom>
        </p:spPr>
      </p:pic>
      <p:pic>
        <p:nvPicPr>
          <p:cNvPr id="6" name="Picture 6"/>
          <p:cNvPicPr>
            <a:picLocks noChangeAspect="1"/>
          </p:cNvPicPr>
          <p:nvPr/>
        </p:nvPicPr>
        <p:blipFill>
          <a:blip r:embed="rId6"/>
          <a:srcRect/>
          <a:stretch>
            <a:fillRect/>
          </a:stretch>
        </p:blipFill>
        <p:spPr>
          <a:xfrm>
            <a:off x="3758150" y="5846032"/>
            <a:ext cx="10344346" cy="2420187"/>
          </a:xfrm>
          <a:prstGeom prst="rect">
            <a:avLst/>
          </a:prstGeom>
        </p:spPr>
      </p:pic>
      <p:sp>
        <p:nvSpPr>
          <p:cNvPr id="7" name="TextBox 7"/>
          <p:cNvSpPr txBox="1"/>
          <p:nvPr/>
        </p:nvSpPr>
        <p:spPr>
          <a:xfrm>
            <a:off x="3600737" y="64356"/>
            <a:ext cx="10659171" cy="1298829"/>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EQUATIONS DU SYSTÈME DYNAMIQUE:</a:t>
            </a:r>
          </a:p>
          <a:p>
            <a:pPr marL="0" lvl="0" indent="0" algn="ctr">
              <a:lnSpc>
                <a:spcPts val="4967"/>
              </a:lnSpc>
              <a:spcBef>
                <a:spcPct val="0"/>
              </a:spcBef>
            </a:pPr>
            <a:r>
              <a:rPr lang="en-US" sz="3600" spc="352">
                <a:solidFill>
                  <a:srgbClr val="231F20"/>
                </a:solidFill>
                <a:latin typeface="Codec Pro ExtraBold"/>
              </a:rPr>
              <a:t>MÉTHODE DE LAGRANGE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7127" y="8914232"/>
            <a:ext cx="4687320" cy="46873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33098" y="-7642151"/>
            <a:ext cx="9348363" cy="9348363"/>
          </a:xfrm>
          <a:prstGeom prst="rect">
            <a:avLst/>
          </a:prstGeom>
        </p:spPr>
      </p:pic>
      <p:pic>
        <p:nvPicPr>
          <p:cNvPr id="4" name="Picture 4"/>
          <p:cNvPicPr>
            <a:picLocks noChangeAspect="1"/>
          </p:cNvPicPr>
          <p:nvPr/>
        </p:nvPicPr>
        <p:blipFill>
          <a:blip r:embed="rId4"/>
          <a:srcRect/>
          <a:stretch>
            <a:fillRect/>
          </a:stretch>
        </p:blipFill>
        <p:spPr>
          <a:xfrm>
            <a:off x="3650873" y="1874575"/>
            <a:ext cx="10182225" cy="2722187"/>
          </a:xfrm>
          <a:prstGeom prst="rect">
            <a:avLst/>
          </a:prstGeom>
        </p:spPr>
      </p:pic>
      <p:pic>
        <p:nvPicPr>
          <p:cNvPr id="5" name="Picture 5"/>
          <p:cNvPicPr>
            <a:picLocks noChangeAspect="1"/>
          </p:cNvPicPr>
          <p:nvPr/>
        </p:nvPicPr>
        <p:blipFill>
          <a:blip r:embed="rId5"/>
          <a:srcRect/>
          <a:stretch>
            <a:fillRect/>
          </a:stretch>
        </p:blipFill>
        <p:spPr>
          <a:xfrm>
            <a:off x="4758413" y="4749252"/>
            <a:ext cx="7550162" cy="5062040"/>
          </a:xfrm>
          <a:prstGeom prst="rect">
            <a:avLst/>
          </a:prstGeom>
        </p:spPr>
      </p:pic>
      <p:sp>
        <p:nvSpPr>
          <p:cNvPr id="6" name="TextBox 6"/>
          <p:cNvSpPr txBox="1"/>
          <p:nvPr/>
        </p:nvSpPr>
        <p:spPr>
          <a:xfrm>
            <a:off x="3308847" y="64356"/>
            <a:ext cx="10659171" cy="1298829"/>
          </a:xfrm>
          <a:prstGeom prst="rect">
            <a:avLst/>
          </a:prstGeom>
        </p:spPr>
        <p:txBody>
          <a:bodyPr lIns="0" tIns="0" rIns="0" bIns="0" rtlCol="0" anchor="t">
            <a:spAutoFit/>
          </a:bodyPr>
          <a:lstStyle/>
          <a:p>
            <a:pPr algn="ctr">
              <a:lnSpc>
                <a:spcPts val="4967"/>
              </a:lnSpc>
            </a:pPr>
            <a:r>
              <a:rPr lang="en-US" sz="3600" spc="352">
                <a:solidFill>
                  <a:srgbClr val="231F20"/>
                </a:solidFill>
                <a:latin typeface="Codec Pro ExtraBold"/>
              </a:rPr>
              <a:t>EQUATIONS DU SYSTÈME DYNAMIQUE:</a:t>
            </a:r>
          </a:p>
          <a:p>
            <a:pPr marL="0" lvl="0" indent="0" algn="ctr">
              <a:lnSpc>
                <a:spcPts val="4967"/>
              </a:lnSpc>
              <a:spcBef>
                <a:spcPct val="0"/>
              </a:spcBef>
            </a:pPr>
            <a:r>
              <a:rPr lang="en-US" sz="3600" spc="352">
                <a:solidFill>
                  <a:srgbClr val="231F20"/>
                </a:solidFill>
                <a:latin typeface="Codec Pro ExtraBold"/>
              </a:rPr>
              <a:t>méthode de Lagrange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6106</Words>
  <Application>Microsoft Office PowerPoint</Application>
  <PresentationFormat>Custom</PresentationFormat>
  <Paragraphs>379</Paragraphs>
  <Slides>67</Slides>
  <Notes>0</Notes>
  <HiddenSlides>0</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Codec Pro ExtraBold</vt:lpstr>
      <vt:lpstr>Canva Sans Bold</vt:lpstr>
      <vt:lpstr>Canva Sans</vt:lpstr>
      <vt:lpstr>Open Sauce Italics</vt:lpstr>
      <vt:lpstr>Open Sauce Bold Italics</vt:lpstr>
      <vt:lpstr>Open Sauce</vt:lpstr>
      <vt:lpstr>Arial</vt:lpstr>
      <vt:lpstr>Open Sauce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 - Elyes KHECHINE &amp; Ayoub HEDFI &amp; Elyes CHAMEKH - Présentation</dc:title>
  <cp:lastModifiedBy>elyeskhechine</cp:lastModifiedBy>
  <cp:revision>2</cp:revision>
  <dcterms:created xsi:type="dcterms:W3CDTF">2006-08-16T00:00:00Z</dcterms:created>
  <dcterms:modified xsi:type="dcterms:W3CDTF">2023-05-15T05:24:01Z</dcterms:modified>
  <dc:identifier>DAFiOgFYiek</dc:identifier>
</cp:coreProperties>
</file>